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handoutMasterIdLst>
    <p:handoutMasterId r:id="rId26"/>
  </p:handoutMasterIdLst>
  <p:sldIdLst>
    <p:sldId id="265" r:id="rId3"/>
    <p:sldId id="312" r:id="rId4"/>
    <p:sldId id="258" r:id="rId5"/>
    <p:sldId id="384" r:id="rId6"/>
    <p:sldId id="386" r:id="rId7"/>
    <p:sldId id="365" r:id="rId8"/>
    <p:sldId id="277" r:id="rId9"/>
    <p:sldId id="366" r:id="rId10"/>
    <p:sldId id="378" r:id="rId11"/>
    <p:sldId id="368" r:id="rId12"/>
    <p:sldId id="369" r:id="rId13"/>
    <p:sldId id="370" r:id="rId14"/>
    <p:sldId id="371" r:id="rId15"/>
    <p:sldId id="396" r:id="rId16"/>
    <p:sldId id="397" r:id="rId17"/>
    <p:sldId id="379" r:id="rId18"/>
    <p:sldId id="380" r:id="rId19"/>
    <p:sldId id="409" r:id="rId20"/>
    <p:sldId id="410" r:id="rId21"/>
    <p:sldId id="411" r:id="rId22"/>
    <p:sldId id="264" r:id="rId23"/>
    <p:sldId id="26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2D36"/>
    <a:srgbClr val="B25A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70" d="100"/>
          <a:sy n="70" d="100"/>
        </p:scale>
        <p:origin x="-1446" y="-10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4AE68B-C1F6-4299-B22E-CF15CB7AFD63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4CE9FE-C6B8-454B-A781-021E2D2F3F52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/>
            <a:t>Требования к оснащению</a:t>
          </a:r>
          <a:endParaRPr lang="ru-RU" dirty="0"/>
        </a:p>
      </dgm:t>
    </dgm:pt>
    <dgm:pt modelId="{AF0F5AF7-0B83-406F-9BAE-038DA2D57C71}" type="parTrans" cxnId="{4D0DCFC3-EAED-490B-8C9E-AEE28E54CC4F}">
      <dgm:prSet/>
      <dgm:spPr/>
      <dgm:t>
        <a:bodyPr/>
        <a:lstStyle/>
        <a:p>
          <a:endParaRPr lang="ru-RU"/>
        </a:p>
      </dgm:t>
    </dgm:pt>
    <dgm:pt modelId="{4440EE26-6CF8-4D88-80B7-71B9A1B258A7}" type="sibTrans" cxnId="{4D0DCFC3-EAED-490B-8C9E-AEE28E54CC4F}">
      <dgm:prSet/>
      <dgm:spPr/>
      <dgm:t>
        <a:bodyPr/>
        <a:lstStyle/>
        <a:p>
          <a:endParaRPr lang="ru-RU"/>
        </a:p>
      </dgm:t>
    </dgm:pt>
    <dgm:pt modelId="{6B43B0ED-E70C-4C27-9F70-F62CC2FD9F64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Требования к экспертам</a:t>
          </a:r>
          <a:endParaRPr lang="ru-RU" dirty="0"/>
        </a:p>
      </dgm:t>
    </dgm:pt>
    <dgm:pt modelId="{1DFDD41F-01AA-4780-BC41-CCF5031E7638}" type="parTrans" cxnId="{4B7E82FF-5BA0-4464-8A48-52F94EAAC843}">
      <dgm:prSet/>
      <dgm:spPr/>
      <dgm:t>
        <a:bodyPr/>
        <a:lstStyle/>
        <a:p>
          <a:endParaRPr lang="ru-RU"/>
        </a:p>
      </dgm:t>
    </dgm:pt>
    <dgm:pt modelId="{982E56D8-FBE9-4B44-8F3F-5354C8BAAFC2}" type="sibTrans" cxnId="{4B7E82FF-5BA0-4464-8A48-52F94EAAC843}">
      <dgm:prSet/>
      <dgm:spPr/>
      <dgm:t>
        <a:bodyPr/>
        <a:lstStyle/>
        <a:p>
          <a:endParaRPr lang="ru-RU"/>
        </a:p>
      </dgm:t>
    </dgm:pt>
    <dgm:pt modelId="{9141B666-2F21-4096-803A-FDF43C2FEA8D}">
      <dgm:prSet phldrT="[Текст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ru-RU" dirty="0" smtClean="0"/>
            <a:t>Критерии оценивания</a:t>
          </a:r>
          <a:endParaRPr lang="ru-RU" dirty="0"/>
        </a:p>
      </dgm:t>
    </dgm:pt>
    <dgm:pt modelId="{7ADA5A3D-0CC9-44CF-9C00-604D69F19D37}" type="parTrans" cxnId="{C8A42702-6269-4AA9-9EF8-B88C73BDB949}">
      <dgm:prSet/>
      <dgm:spPr/>
      <dgm:t>
        <a:bodyPr/>
        <a:lstStyle/>
        <a:p>
          <a:endParaRPr lang="ru-RU"/>
        </a:p>
      </dgm:t>
    </dgm:pt>
    <dgm:pt modelId="{706419CD-ED83-4EBE-89FA-66DBE12646B1}" type="sibTrans" cxnId="{C8A42702-6269-4AA9-9EF8-B88C73BDB949}">
      <dgm:prSet/>
      <dgm:spPr/>
      <dgm:t>
        <a:bodyPr/>
        <a:lstStyle/>
        <a:p>
          <a:endParaRPr lang="ru-RU"/>
        </a:p>
      </dgm:t>
    </dgm:pt>
    <dgm:pt modelId="{80B1D310-86B5-4EE6-9213-5F2F32DE9CB3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Требования к КИМ</a:t>
          </a:r>
          <a:endParaRPr lang="ru-RU" dirty="0"/>
        </a:p>
      </dgm:t>
    </dgm:pt>
    <dgm:pt modelId="{8898753E-CBA8-4817-A072-EDBB69073BE7}" type="parTrans" cxnId="{033F91BE-9A24-4E04-9F21-5485A812DD8B}">
      <dgm:prSet/>
      <dgm:spPr/>
      <dgm:t>
        <a:bodyPr/>
        <a:lstStyle/>
        <a:p>
          <a:endParaRPr lang="ru-RU"/>
        </a:p>
      </dgm:t>
    </dgm:pt>
    <dgm:pt modelId="{60F605C8-6DE5-41CA-A8A4-4E097AC7B3D4}" type="sibTrans" cxnId="{033F91BE-9A24-4E04-9F21-5485A812DD8B}">
      <dgm:prSet/>
      <dgm:spPr/>
      <dgm:t>
        <a:bodyPr/>
        <a:lstStyle/>
        <a:p>
          <a:endParaRPr lang="ru-RU"/>
        </a:p>
      </dgm:t>
    </dgm:pt>
    <dgm:pt modelId="{22BC1D47-9670-4B3A-A10E-70D0CDCE4F9F}" type="pres">
      <dgm:prSet presAssocID="{E64AE68B-C1F6-4299-B22E-CF15CB7AFD63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52F9F2-66C1-4363-8421-9ECEDE4D0B2D}" type="pres">
      <dgm:prSet presAssocID="{E64AE68B-C1F6-4299-B22E-CF15CB7AFD63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B78717-9FD0-41DC-8049-54A8DE39BE34}" type="pres">
      <dgm:prSet presAssocID="{E64AE68B-C1F6-4299-B22E-CF15CB7AFD63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B9B153-44C3-4820-99F1-A1411E053361}" type="pres">
      <dgm:prSet presAssocID="{E64AE68B-C1F6-4299-B22E-CF15CB7AFD63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61E193-E874-45E8-A447-E618DD6484DD}" type="pres">
      <dgm:prSet presAssocID="{E64AE68B-C1F6-4299-B22E-CF15CB7AFD63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C22D85-9C8D-459C-9B19-B894F4764869}" type="presOf" srcId="{80B1D310-86B5-4EE6-9213-5F2F32DE9CB3}" destId="{0D61E193-E874-45E8-A447-E618DD6484DD}" srcOrd="0" destOrd="0" presId="urn:microsoft.com/office/officeart/2005/8/layout/pyramid4"/>
    <dgm:cxn modelId="{4D0DCFC3-EAED-490B-8C9E-AEE28E54CC4F}" srcId="{E64AE68B-C1F6-4299-B22E-CF15CB7AFD63}" destId="{4A4CE9FE-C6B8-454B-A781-021E2D2F3F52}" srcOrd="0" destOrd="0" parTransId="{AF0F5AF7-0B83-406F-9BAE-038DA2D57C71}" sibTransId="{4440EE26-6CF8-4D88-80B7-71B9A1B258A7}"/>
    <dgm:cxn modelId="{84F30DD3-862B-4D9D-891F-605F28E1259F}" type="presOf" srcId="{4A4CE9FE-C6B8-454B-A781-021E2D2F3F52}" destId="{0F52F9F2-66C1-4363-8421-9ECEDE4D0B2D}" srcOrd="0" destOrd="0" presId="urn:microsoft.com/office/officeart/2005/8/layout/pyramid4"/>
    <dgm:cxn modelId="{969336FD-D797-424D-ABEF-3D4E6439E1FD}" type="presOf" srcId="{6B43B0ED-E70C-4C27-9F70-F62CC2FD9F64}" destId="{E9B78717-9FD0-41DC-8049-54A8DE39BE34}" srcOrd="0" destOrd="0" presId="urn:microsoft.com/office/officeart/2005/8/layout/pyramid4"/>
    <dgm:cxn modelId="{E3EBE760-8DFA-4932-B6A3-1581813EAFEF}" type="presOf" srcId="{E64AE68B-C1F6-4299-B22E-CF15CB7AFD63}" destId="{22BC1D47-9670-4B3A-A10E-70D0CDCE4F9F}" srcOrd="0" destOrd="0" presId="urn:microsoft.com/office/officeart/2005/8/layout/pyramid4"/>
    <dgm:cxn modelId="{C8A42702-6269-4AA9-9EF8-B88C73BDB949}" srcId="{E64AE68B-C1F6-4299-B22E-CF15CB7AFD63}" destId="{9141B666-2F21-4096-803A-FDF43C2FEA8D}" srcOrd="2" destOrd="0" parTransId="{7ADA5A3D-0CC9-44CF-9C00-604D69F19D37}" sibTransId="{706419CD-ED83-4EBE-89FA-66DBE12646B1}"/>
    <dgm:cxn modelId="{4B7E82FF-5BA0-4464-8A48-52F94EAAC843}" srcId="{E64AE68B-C1F6-4299-B22E-CF15CB7AFD63}" destId="{6B43B0ED-E70C-4C27-9F70-F62CC2FD9F64}" srcOrd="1" destOrd="0" parTransId="{1DFDD41F-01AA-4780-BC41-CCF5031E7638}" sibTransId="{982E56D8-FBE9-4B44-8F3F-5354C8BAAFC2}"/>
    <dgm:cxn modelId="{BE186C35-5228-44A6-B58B-E46AA3B4126D}" type="presOf" srcId="{9141B666-2F21-4096-803A-FDF43C2FEA8D}" destId="{46B9B153-44C3-4820-99F1-A1411E053361}" srcOrd="0" destOrd="0" presId="urn:microsoft.com/office/officeart/2005/8/layout/pyramid4"/>
    <dgm:cxn modelId="{033F91BE-9A24-4E04-9F21-5485A812DD8B}" srcId="{E64AE68B-C1F6-4299-B22E-CF15CB7AFD63}" destId="{80B1D310-86B5-4EE6-9213-5F2F32DE9CB3}" srcOrd="3" destOrd="0" parTransId="{8898753E-CBA8-4817-A072-EDBB69073BE7}" sibTransId="{60F605C8-6DE5-41CA-A8A4-4E097AC7B3D4}"/>
    <dgm:cxn modelId="{BC1F74A2-3E59-4AA8-A35E-FCA0A073F3C3}" type="presParOf" srcId="{22BC1D47-9670-4B3A-A10E-70D0CDCE4F9F}" destId="{0F52F9F2-66C1-4363-8421-9ECEDE4D0B2D}" srcOrd="0" destOrd="0" presId="urn:microsoft.com/office/officeart/2005/8/layout/pyramid4"/>
    <dgm:cxn modelId="{78D46442-7C23-421B-A8F3-612BE16A93E8}" type="presParOf" srcId="{22BC1D47-9670-4B3A-A10E-70D0CDCE4F9F}" destId="{E9B78717-9FD0-41DC-8049-54A8DE39BE34}" srcOrd="1" destOrd="0" presId="urn:microsoft.com/office/officeart/2005/8/layout/pyramid4"/>
    <dgm:cxn modelId="{791B08BD-AD51-43F9-8C24-70065B5C3483}" type="presParOf" srcId="{22BC1D47-9670-4B3A-A10E-70D0CDCE4F9F}" destId="{46B9B153-44C3-4820-99F1-A1411E053361}" srcOrd="2" destOrd="0" presId="urn:microsoft.com/office/officeart/2005/8/layout/pyramid4"/>
    <dgm:cxn modelId="{64D2F15B-F5AE-43B1-96A0-944DD9C022DA}" type="presParOf" srcId="{22BC1D47-9670-4B3A-A10E-70D0CDCE4F9F}" destId="{0D61E193-E874-45E8-A447-E618DD6484DD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2F9F2-66C1-4363-8421-9ECEDE4D0B2D}">
      <dsp:nvSpPr>
        <dsp:cNvPr id="0" name=""/>
        <dsp:cNvSpPr/>
      </dsp:nvSpPr>
      <dsp:spPr>
        <a:xfrm>
          <a:off x="1215577" y="0"/>
          <a:ext cx="2077380" cy="2077380"/>
        </a:xfrm>
        <a:prstGeom prst="triangl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Требования к оснащению</a:t>
          </a:r>
          <a:endParaRPr lang="ru-RU" sz="1400" kern="1200" dirty="0"/>
        </a:p>
      </dsp:txBody>
      <dsp:txXfrm>
        <a:off x="1734922" y="1038690"/>
        <a:ext cx="1038690" cy="1038690"/>
      </dsp:txXfrm>
    </dsp:sp>
    <dsp:sp modelId="{E9B78717-9FD0-41DC-8049-54A8DE39BE34}">
      <dsp:nvSpPr>
        <dsp:cNvPr id="0" name=""/>
        <dsp:cNvSpPr/>
      </dsp:nvSpPr>
      <dsp:spPr>
        <a:xfrm>
          <a:off x="176887" y="2077380"/>
          <a:ext cx="2077380" cy="2077380"/>
        </a:xfrm>
        <a:prstGeom prst="triangl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Требования к экспертам</a:t>
          </a:r>
          <a:endParaRPr lang="ru-RU" sz="1400" kern="1200" dirty="0"/>
        </a:p>
      </dsp:txBody>
      <dsp:txXfrm>
        <a:off x="696232" y="3116070"/>
        <a:ext cx="1038690" cy="1038690"/>
      </dsp:txXfrm>
    </dsp:sp>
    <dsp:sp modelId="{46B9B153-44C3-4820-99F1-A1411E053361}">
      <dsp:nvSpPr>
        <dsp:cNvPr id="0" name=""/>
        <dsp:cNvSpPr/>
      </dsp:nvSpPr>
      <dsp:spPr>
        <a:xfrm rot="10800000">
          <a:off x="1215577" y="2077380"/>
          <a:ext cx="2077380" cy="2077380"/>
        </a:xfrm>
        <a:prstGeom prst="triangle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Критерии оценивания</a:t>
          </a:r>
          <a:endParaRPr lang="ru-RU" sz="1400" kern="1200" dirty="0"/>
        </a:p>
      </dsp:txBody>
      <dsp:txXfrm rot="10800000">
        <a:off x="1734922" y="2077380"/>
        <a:ext cx="1038690" cy="1038690"/>
      </dsp:txXfrm>
    </dsp:sp>
    <dsp:sp modelId="{0D61E193-E874-45E8-A447-E618DD6484DD}">
      <dsp:nvSpPr>
        <dsp:cNvPr id="0" name=""/>
        <dsp:cNvSpPr/>
      </dsp:nvSpPr>
      <dsp:spPr>
        <a:xfrm>
          <a:off x="2254267" y="2077380"/>
          <a:ext cx="2077380" cy="2077380"/>
        </a:xfrm>
        <a:prstGeom prst="triangl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Требования к КИМ</a:t>
          </a:r>
          <a:endParaRPr lang="ru-RU" sz="1400" kern="1200" dirty="0"/>
        </a:p>
      </dsp:txBody>
      <dsp:txXfrm>
        <a:off x="2773612" y="3116070"/>
        <a:ext cx="1038690" cy="10386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5A4A0-618C-42FA-9D0B-152AD972B278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BF786-88DB-45EA-9575-DCB8737851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33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1A99A-F3D2-45D1-966A-AB661BC0B9B8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89310-FE34-4711-9A28-A0520248E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1119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89310-FE34-4711-9A28-A0520248E6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120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89310-FE34-4711-9A28-A0520248E60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120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89310-FE34-4711-9A28-A0520248E60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120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течение последних лет идет активное обсуждение и апробация различных моделей оценки качества профессионального образования и профессионального обучения. </a:t>
            </a:r>
          </a:p>
          <a:p>
            <a:r>
              <a:rPr lang="ru-RU" dirty="0"/>
              <a:t>Для системы СПО наиболее значимым стал проект внедрения регионального стандарта кадрового обеспечения промышленного роста. </a:t>
            </a:r>
          </a:p>
          <a:p>
            <a:r>
              <a:rPr lang="ru-RU" dirty="0"/>
              <a:t>После его апробации в 20 пилотных регионах  	Президентом Российской Федерации поручено  обеспечить реализацию мероприятий по внедрению проекта   во всех субъектах Российской Федерации (Пр-580 от 6 марта 2018 года).</a:t>
            </a:r>
          </a:p>
          <a:p>
            <a:r>
              <a:rPr lang="ru-RU" dirty="0"/>
              <a:t>Проект позволил апробировать эффективные модели подготовки кадров для высокотехнологичных отраслей, начиная от прогнозирования кадровых потребностей,  практико-ориентированных программ с выходом на демонстрационный экзамен и трудоустройство.</a:t>
            </a:r>
          </a:p>
          <a:p>
            <a:r>
              <a:rPr lang="ru-RU" dirty="0"/>
              <a:t>Важно отметить, что управление такими моделями осуществляется на уровне главы региона, а работодатель несет ответственность за качество подготовки кадров наравне с образовательной организацией.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5C255-599C-4993-B790-C5ED9FA9E96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743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Основанием для продвижения демонстрационного экзамена стал   Перечень поручений Президента Российской Федерации по итогам рабочей поездки в Свердловскую область 6 марта 2018 г. Пр-580. п 1 «а»: обеспечить использование в системе среднего профессионального образования стандартов «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Ворлдскиллс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» как базовых принципов объективной оценки результатов подготовки рабочих кадров.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Базовые принципы объективной оценки результатов подготовки рабочих кадров обозначены в положении о стандартах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Ворлдскиллс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касаются единых подходов к формированию материально-технической базы демонстрационного экзамена, содержания заданий в соответствии с международными требованиями, критериев оценивания, участия в оценке независимых экспертов по компетенциям.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Нам очень помогла дорожная карта проведения ДЭ. Каждая образовательная организация выстраивала по ней свою работу в установленные сроки. Дорожная карта помогала увидеть организации –лидеры и обратиться к их практикам.</a:t>
            </a: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В этом году базовые принципы подготовки рабочих кадров стали своеобразным драйвером развития профессиональных образовательных организаций. 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Создано более 900 центров проведения демонстрационного экзамена, на их оснащение выделены существенные средства (более 1 млрд. руб. из средств субъектов).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Инвестиции субъекта Российской Федерации в демонстрационный экзамен – это комплексный механизм развития необходимых региону профессий и специальностей. 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Мы сегодня закрепляем требования к МТБ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демэкзамена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в примерных программах, размещаем в открытом доступе контрольно-оценочные средства, критерии оценивания.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В новом учебном году процедура ДЭ станет еще более прозрачной и приближенной к реальному производству. </a:t>
            </a:r>
            <a:endParaRPr lang="ru-RU" sz="11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5C255-599C-4993-B790-C5ED9FA9E96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743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Эти критерии нашли отражение при формировании модели  демонстрационного экзамена. В порядок проведения государственной итоговой аттестации внесены соответствующие изменения (приказ МОН от 17 ноября 2017года № 1138).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Демонстрационный экзамен предусматривает моделирование реальных производственных условий для решения выпускниками практических задач профессиональной деятельности.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Более 1100 выпускников 2018 года из 26 субъектов сдали демонстрационный экзамен по 9 профессиям СПО в составе государственной итоговой аттестации. </a:t>
            </a: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26 тыс. выпускников сдали ДЭ в пилотном формате по 64 компетенциям.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Были отработаны программы ГИА, механизмы независимой оценки, механизмы перевода оценки в пятибалльную шкалу.</a:t>
            </a:r>
            <a:endParaRPr lang="ru-RU" sz="1100" dirty="0">
              <a:ea typeface="Calibri"/>
              <a:cs typeface="Times New Roman"/>
            </a:endParaRP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ДЭ позволил не только проверить уровень подготовки выпускников, но и стал инструментом развития СПО.</a:t>
            </a:r>
          </a:p>
          <a:p>
            <a:pPr indent="453132" algn="just"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Мы считаем, что не завершили в полном объеме формирование нормативной базы. Полагаем, что гораздо более проработанными станут примерные программы. Нужно посмотреть порядок ГИА на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предмет обязательных условий. </a:t>
            </a:r>
            <a:endParaRPr lang="ru-RU" sz="11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5C255-599C-4993-B790-C5ED9FA9E96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743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EA7C6A-8F5F-437E-A3DA-24E0DCE3E4D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166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F95FE-CF09-4F0A-8857-DF8DBE3243D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258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F2339B-41B8-4D86-8CC6-3A2CC3A8D63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150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24534D-69DE-471E-9F68-1BCCC0F6967D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919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15DE0-1CAB-4F03-9735-A87AC439F87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709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40439E-16A2-43BA-80D6-E340A0DF843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119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18167F-670B-42DA-B0D3-813BCBF60C9F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227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D9D346-A41E-4DFD-8E94-A4DB1FCBC7D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673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4A5E30-49D0-46CD-AB63-A9E5792C13C2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6003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0DF2F2-54AB-4734-B1CA-210DDB4B86E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5908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28615D-0D5E-4F96-938E-11744C966A4C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14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6E808A-36B7-4242-8051-6174B0436C5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702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E1E1D9-0E3B-4C4E-83C7-5C3A4156DFC5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10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433114-E381-442A-8988-2482BBCB790D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95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CD77EA-0C7E-42E2-8958-2F6B0B1E6226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279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BCECE1-50B5-4CDF-88B8-3B32200ABF4D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363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212D1-BE97-4444-BF16-3C5BADEE440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8169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04168A-E655-4FAE-864D-64AEC75DCA95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08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6AD8E4-168B-4AE3-9EBF-EB9B04A6CDB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973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11BB7C-EB31-41B2-AAF2-251B0C91CAD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427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B17833-9FB1-4254-96F4-1EFABD4B8B7C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180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DF321A-6B3F-4E74-8827-19F9AD984F2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245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D37AEC-BE1C-425A-A3E4-EFBA69CBF80F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0463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425F1A-8943-4A6F-B451-985B9D5FAFC2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30.10.2018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6B192-CE83-4DCA-98B0-CCD953914A7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005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2.wdp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3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14.png"/><Relationship Id="rId10" Type="http://schemas.microsoft.com/office/2007/relationships/diagramDrawing" Target="../diagrams/drawing1.xml"/><Relationship Id="rId4" Type="http://schemas.microsoft.com/office/2007/relationships/hdphoto" Target="../media/hdphoto2.wdp"/><Relationship Id="rId9" Type="http://schemas.openxmlformats.org/officeDocument/2006/relationships/diagramColors" Target="../diagrams/colors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hyperlink" Target="mailto:rcnit@iro.yar.ru" TargetMode="External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37.png"/><Relationship Id="rId2" Type="http://schemas.openxmlformats.org/officeDocument/2006/relationships/image" Target="../media/image25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hyperlink" Target="mailto:cpo@iro.yar.ru" TargetMode="External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hyperlink" Target="mailto:lebedevmk@iro.yar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academy-prof.ru/" TargetMode="External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3" Type="http://schemas.openxmlformats.org/officeDocument/2006/relationships/hyperlink" Target="http://www.firo.ru/?page_id=610" TargetMode="External"/><Relationship Id="rId7" Type="http://schemas.openxmlformats.org/officeDocument/2006/relationships/hyperlink" Target="http://profstandart.rosmintrud.ru/" TargetMode="External"/><Relationship Id="rId12" Type="http://schemas.openxmlformats.org/officeDocument/2006/relationships/image" Target="../media/image5.png"/><Relationship Id="rId17" Type="http://schemas.openxmlformats.org/officeDocument/2006/relationships/image" Target="../media/image10.png"/><Relationship Id="rId2" Type="http://schemas.openxmlformats.org/officeDocument/2006/relationships/hyperlink" Target="https://edu.gov.ru/about/departments/professional_education" TargetMode="Externa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eestrspo.ru/" TargetMode="External"/><Relationship Id="rId11" Type="http://schemas.openxmlformats.org/officeDocument/2006/relationships/image" Target="../media/image4.png"/><Relationship Id="rId5" Type="http://schemas.openxmlformats.org/officeDocument/2006/relationships/hyperlink" Target="http://fumo-spo.ru/" TargetMode="External"/><Relationship Id="rId15" Type="http://schemas.openxmlformats.org/officeDocument/2006/relationships/image" Target="../media/image8.png"/><Relationship Id="rId10" Type="http://schemas.openxmlformats.org/officeDocument/2006/relationships/image" Target="../media/image3.png"/><Relationship Id="rId4" Type="http://schemas.openxmlformats.org/officeDocument/2006/relationships/hyperlink" Target="http://www.crpo-mpu.com/434438340" TargetMode="External"/><Relationship Id="rId9" Type="http://schemas.openxmlformats.org/officeDocument/2006/relationships/hyperlink" Target="https://nark.ru/" TargetMode="External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eestrspo.ru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439972"/>
            <a:ext cx="12192000" cy="14180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54" y="0"/>
            <a:ext cx="12032170" cy="14326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277" y="1435505"/>
            <a:ext cx="12085447" cy="464742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Разработка </a:t>
            </a:r>
            <a:r>
              <a:rPr lang="ru-RU" sz="4400" b="1" dirty="0">
                <a:solidFill>
                  <a:srgbClr val="002060"/>
                </a:solidFill>
              </a:rPr>
              <a:t>оценочных средств по профессиональным модулям с использованием методики составления заданий на чемпионаты </a:t>
            </a:r>
            <a:r>
              <a:rPr lang="ru-RU" sz="4400" b="1" dirty="0" err="1" smtClean="0">
                <a:solidFill>
                  <a:srgbClr val="002060"/>
                </a:solidFill>
              </a:rPr>
              <a:t>WorldSkills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400" dirty="0">
                <a:solidFill>
                  <a:srgbClr val="002060"/>
                </a:solidFill>
              </a:rPr>
              <a:t/>
            </a:r>
            <a:br>
              <a:rPr lang="ru-RU" sz="4400" dirty="0">
                <a:solidFill>
                  <a:srgbClr val="002060"/>
                </a:solidFill>
              </a:rPr>
            </a:br>
            <a:r>
              <a:rPr lang="ru-RU" sz="3200" dirty="0">
                <a:solidFill>
                  <a:srgbClr val="002060"/>
                </a:solidFill>
              </a:rPr>
              <a:t>Организатор: кафедра профессионального образования</a:t>
            </a:r>
            <a:r>
              <a:rPr lang="ru-RU" sz="3200" dirty="0"/>
              <a:t> 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38001" y="6508296"/>
            <a:ext cx="135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2510.2018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12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Сравнительный </a:t>
            </a:r>
            <a:r>
              <a:rPr lang="ru-RU" sz="1600" b="1" dirty="0">
                <a:solidFill>
                  <a:srgbClr val="002060"/>
                </a:solidFill>
              </a:rPr>
              <a:t>анализ ФГОС </a:t>
            </a:r>
            <a:r>
              <a:rPr lang="ru-RU" sz="1600" b="1" dirty="0" smtClean="0">
                <a:solidFill>
                  <a:srgbClr val="002060"/>
                </a:solidFill>
              </a:rPr>
              <a:t>СПО 3+ </a:t>
            </a:r>
            <a:r>
              <a:rPr lang="ru-RU" sz="1600" b="1" dirty="0">
                <a:solidFill>
                  <a:srgbClr val="002060"/>
                </a:solidFill>
              </a:rPr>
              <a:t>и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00707"/>
              </p:ext>
            </p:extLst>
          </p:nvPr>
        </p:nvGraphicFramePr>
        <p:xfrm>
          <a:off x="234732" y="441765"/>
          <a:ext cx="11774163" cy="60350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546818"/>
                <a:gridCol w="2514600"/>
                <a:gridCol w="4712745"/>
              </a:tblGrid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ФГОС СПО 3+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Ключевые критерии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для сравнения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ФГОС СПО ТОП-50/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актуализированные ФГОС СПО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ГИА включает подготовку и защиту ВКР (дипломная работа, дипломный проект). Государственный экзамен вводится по усмотрению образовательной организации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ГИА ППССЗ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ГИА проводится в форме защиты ВКР (дипломная работа (дипломный проект). По усмотрению образовательной организации демонстрационный экзамен включается в ВКР или проводится в виде государственного экзамена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ГИА включает защиту ВКР (выпускная практическая квалификационная работа и письменная экзаменационная работа)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Государственный экзамен вводится по усмотрению образовательной организации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ГИА ППКРС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ГИА проводится в форме защиты выпускной квалификационной работы в виде демонстрационного экзам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ена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Учет требований профессиональных</a:t>
                      </a:r>
                      <a:r>
                        <a:rPr lang="ru-RU" b="1" baseline="0" dirty="0" smtClean="0"/>
                        <a:t> стандартов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en-US" b="1" dirty="0" smtClean="0"/>
                    </a:p>
                    <a:p>
                      <a:pPr algn="ctr"/>
                      <a:r>
                        <a:rPr lang="ru-RU" b="1" dirty="0" smtClean="0"/>
                        <a:t>(Указан</a:t>
                      </a:r>
                      <a:r>
                        <a:rPr lang="ru-RU" b="1" baseline="0" dirty="0" smtClean="0"/>
                        <a:t> перечень)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Учет требований </a:t>
                      </a:r>
                      <a:r>
                        <a:rPr lang="en-US" b="1" dirty="0" err="1" smtClean="0"/>
                        <a:t>WorldSkills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en-US" b="1" dirty="0" smtClean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Наличие</a:t>
                      </a:r>
                      <a:r>
                        <a:rPr lang="ru-RU" b="1" baseline="0" dirty="0" smtClean="0"/>
                        <a:t> возможности р</a:t>
                      </a:r>
                      <a:r>
                        <a:rPr lang="ru-RU" b="1" dirty="0" smtClean="0"/>
                        <a:t>еализация ФГОС СОО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en-US" b="1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135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Сравнительный </a:t>
            </a:r>
            <a:r>
              <a:rPr lang="ru-RU" sz="1600" b="1" dirty="0">
                <a:solidFill>
                  <a:srgbClr val="002060"/>
                </a:solidFill>
              </a:rPr>
              <a:t>анализ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3+ и </a:t>
            </a:r>
            <a:r>
              <a:rPr lang="ru-RU" sz="1600" b="1" dirty="0">
                <a:solidFill>
                  <a:srgbClr val="002060"/>
                </a:solidFill>
              </a:rPr>
              <a:t>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930240"/>
              </p:ext>
            </p:extLst>
          </p:nvPr>
        </p:nvGraphicFramePr>
        <p:xfrm>
          <a:off x="234732" y="319383"/>
          <a:ext cx="11774163" cy="61264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794218"/>
                <a:gridCol w="5657850"/>
                <a:gridCol w="3322095"/>
              </a:tblGrid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ФГОС СПО 3+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Ключевые критерии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для сравнения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ФГОС СПО ТОП-50/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актуализированные ФГОС СПО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04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Требования к результатам освоения ОПОП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(сформированные компетенции ОК</a:t>
                      </a:r>
                      <a:r>
                        <a:rPr lang="ru-RU" b="1" baseline="0" dirty="0" smtClean="0"/>
                        <a:t> и ПК)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</a:tr>
              <a:tr h="335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Наличие унифицированных 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</a:tr>
              <a:tr h="335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Закрепление </a:t>
                      </a:r>
                      <a:r>
                        <a:rPr lang="ru-RU" b="1" baseline="0" dirty="0" smtClean="0"/>
                        <a:t> ОК</a:t>
                      </a:r>
                      <a:r>
                        <a:rPr lang="ru-RU" b="1" dirty="0" smtClean="0"/>
                        <a:t>  и ПК за дисциплинами</a:t>
                      </a:r>
                      <a:r>
                        <a:rPr lang="ru-RU" b="1" baseline="0" dirty="0" smtClean="0"/>
                        <a:t> и</a:t>
                      </a:r>
                      <a:r>
                        <a:rPr lang="ru-RU" b="1" dirty="0" smtClean="0"/>
                        <a:t> модулями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(указывается</a:t>
                      </a:r>
                      <a:r>
                        <a:rPr lang="ru-RU" b="1" baseline="0" dirty="0" smtClean="0"/>
                        <a:t> я в ПООП)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Наличие в ОК требований к знаниям и умениям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(указывается</a:t>
                      </a:r>
                      <a:r>
                        <a:rPr lang="ru-RU" b="1" baseline="0" dirty="0" smtClean="0"/>
                        <a:t> я в ПООП)</a:t>
                      </a:r>
                      <a:endParaRPr lang="ru-RU" b="1" dirty="0" smtClean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Наличие в ПК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показателей освоения компетенции (практический опыт, умения, знания)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(указывается</a:t>
                      </a:r>
                      <a:r>
                        <a:rPr lang="ru-RU" b="1" baseline="0" dirty="0" smtClean="0"/>
                        <a:t> я в ПООП)</a:t>
                      </a:r>
                      <a:endParaRPr lang="ru-RU" b="1" dirty="0" smtClean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Наличие перечня дисциплин и модулей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(указывается</a:t>
                      </a:r>
                      <a:r>
                        <a:rPr lang="ru-RU" b="1" baseline="0" dirty="0" smtClean="0"/>
                        <a:t> я в ПООП)</a:t>
                      </a:r>
                      <a:endParaRPr lang="ru-RU" b="1" dirty="0" smtClean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Требования</a:t>
                      </a:r>
                      <a:r>
                        <a:rPr lang="ru-RU" b="1" baseline="0" dirty="0" smtClean="0"/>
                        <a:t> к знаниям и умениям по дисциплинам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(указывается</a:t>
                      </a:r>
                      <a:r>
                        <a:rPr lang="ru-RU" b="1" baseline="0" dirty="0" smtClean="0"/>
                        <a:t> я в ПООП)</a:t>
                      </a:r>
                      <a:endParaRPr lang="ru-RU" b="1" dirty="0" smtClean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Требования</a:t>
                      </a:r>
                      <a:r>
                        <a:rPr lang="ru-RU" b="1" baseline="0" dirty="0" smtClean="0"/>
                        <a:t> к знаниям, умениям и практическому опыту по модулям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(указывается</a:t>
                      </a:r>
                      <a:r>
                        <a:rPr lang="ru-RU" b="1" baseline="0" dirty="0" smtClean="0"/>
                        <a:t> я в ПООП)</a:t>
                      </a:r>
                      <a:endParaRPr lang="ru-RU" b="1" dirty="0" smtClean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Требования к объему</a:t>
                      </a:r>
                      <a:r>
                        <a:rPr lang="ru-RU" b="1" baseline="0" dirty="0" smtClean="0"/>
                        <a:t> дисциплин, модулей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(указывается</a:t>
                      </a:r>
                      <a:r>
                        <a:rPr lang="ru-RU" b="1" baseline="0" dirty="0" smtClean="0"/>
                        <a:t> я в ПООП)</a:t>
                      </a:r>
                      <a:endParaRPr lang="ru-RU" b="1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85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Сравнительный </a:t>
            </a:r>
            <a:r>
              <a:rPr lang="ru-RU" sz="1600" b="1" dirty="0">
                <a:solidFill>
                  <a:srgbClr val="002060"/>
                </a:solidFill>
              </a:rPr>
              <a:t>анализ ФГОС </a:t>
            </a:r>
            <a:r>
              <a:rPr lang="ru-RU" sz="1600" b="1" dirty="0" smtClean="0">
                <a:solidFill>
                  <a:srgbClr val="002060"/>
                </a:solidFill>
              </a:rPr>
              <a:t>СПО 3+ </a:t>
            </a:r>
            <a:r>
              <a:rPr lang="ru-RU" sz="1600" b="1" dirty="0">
                <a:solidFill>
                  <a:srgbClr val="002060"/>
                </a:solidFill>
              </a:rPr>
              <a:t>и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644502"/>
              </p:ext>
            </p:extLst>
          </p:nvPr>
        </p:nvGraphicFramePr>
        <p:xfrm>
          <a:off x="234732" y="187176"/>
          <a:ext cx="11774163" cy="67487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651468"/>
                <a:gridCol w="3933967"/>
                <a:gridCol w="4188728"/>
              </a:tblGrid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ФГОС СПО 3+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Ключевые критерии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для сравнения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ФГОС СПО ТОП-50/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актуализированные ФГОС СПО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04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Основы философии", "История", "Иностранный язык", "Физическая культура"; углубленной подготовки - "Основы философии", "История", "Психология общения", "Иностранный язык", "Физическая культура".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ППССЗ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Обязательная часть общего гуманитарного и социально-экономического цикла образовательной программы должна предусматривать изучение следующих обязательных дисциплин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"Основы философии", 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История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"Психология общения", 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Иностранный язык в профессиональной деятельности", "Физическая культура"</a:t>
                      </a:r>
                      <a:endParaRPr lang="ru-RU" b="1" dirty="0"/>
                    </a:p>
                  </a:txBody>
                  <a:tcPr/>
                </a:tc>
              </a:tr>
              <a:tr h="335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Указаний 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Промежуточная аттестация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учебные циклы включается промежуточная аттестация обучающихся, которая осуществляется в рамках освоения учебных циклов</a:t>
                      </a:r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 Пользоваться профессиональной документацией на государственном и иностранном языке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 11. Планировать предпринимательскую деятельность в профессиональной сфере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Указание на военные сборы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 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5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Сравнительный </a:t>
            </a:r>
            <a:r>
              <a:rPr lang="ru-RU" sz="1600" b="1" dirty="0">
                <a:solidFill>
                  <a:srgbClr val="002060"/>
                </a:solidFill>
              </a:rPr>
              <a:t>анализ ФГОС </a:t>
            </a:r>
            <a:r>
              <a:rPr lang="ru-RU" sz="1600" b="1" dirty="0" smtClean="0">
                <a:solidFill>
                  <a:srgbClr val="002060"/>
                </a:solidFill>
              </a:rPr>
              <a:t>СПО 3+ </a:t>
            </a:r>
            <a:r>
              <a:rPr lang="ru-RU" sz="1600" b="1" dirty="0">
                <a:solidFill>
                  <a:srgbClr val="002060"/>
                </a:solidFill>
              </a:rPr>
              <a:t>и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828204"/>
              </p:ext>
            </p:extLst>
          </p:nvPr>
        </p:nvGraphicFramePr>
        <p:xfrm>
          <a:off x="234732" y="351281"/>
          <a:ext cx="11774163" cy="60350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641818"/>
                <a:gridCol w="3571875"/>
                <a:gridCol w="5560470"/>
              </a:tblGrid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ФГОС СПО 3+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Ключевые критерии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для сравнения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ФГОС СПО ТОП-50/актуализированные ФГОС СПО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5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Перечень</a:t>
                      </a:r>
                      <a:b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профессий рабочих, должностей служащих, рекомендуемых к освоению в рамках программы подготовки специалистов среднего звена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(со ссылкой на перечень профессий рабочих, должностей служащих, по которым осуществляется профессиональное обучение, утвержденному приказом Министерства образования и науки РФ от 2 июля 2013 г. N 513 )</a:t>
                      </a:r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 модуля «Выполнение работ по одной или нескольким профессиям рабочих, должностям служащих»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(по усмотрению образовательной организации и указывается</a:t>
                      </a:r>
                      <a:r>
                        <a:rPr lang="ru-RU" b="1" baseline="0" dirty="0" smtClean="0"/>
                        <a:t> я в ПООП)</a:t>
                      </a:r>
                      <a:r>
                        <a:rPr lang="ru-RU" b="1" dirty="0" smtClean="0"/>
                        <a:t> </a:t>
                      </a:r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Возможность реализации</a:t>
                      </a:r>
                      <a:r>
                        <a:rPr lang="ru-RU" b="1" baseline="0" dirty="0" smtClean="0"/>
                        <a:t> в сетевой форме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 </a:t>
                      </a:r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Возможность применения электронного обучения и дистанционных образовательных технологий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 </a:t>
                      </a:r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Требования</a:t>
                      </a:r>
                      <a:r>
                        <a:rPr lang="ru-RU" b="1" baseline="0" dirty="0" smtClean="0"/>
                        <a:t> к условиям применения ДОТ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5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Сравнительный </a:t>
            </a:r>
            <a:r>
              <a:rPr lang="ru-RU" sz="1600" b="1" dirty="0">
                <a:solidFill>
                  <a:srgbClr val="002060"/>
                </a:solidFill>
              </a:rPr>
              <a:t>анализ ФГОС </a:t>
            </a:r>
            <a:r>
              <a:rPr lang="ru-RU" sz="1600" b="1" dirty="0" smtClean="0">
                <a:solidFill>
                  <a:srgbClr val="002060"/>
                </a:solidFill>
              </a:rPr>
              <a:t>СПО 3+ </a:t>
            </a:r>
            <a:r>
              <a:rPr lang="ru-RU" sz="1600" b="1" dirty="0">
                <a:solidFill>
                  <a:srgbClr val="002060"/>
                </a:solidFill>
              </a:rPr>
              <a:t>и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996105"/>
              </p:ext>
            </p:extLst>
          </p:nvPr>
        </p:nvGraphicFramePr>
        <p:xfrm>
          <a:off x="234732" y="351281"/>
          <a:ext cx="11774163" cy="53949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641818"/>
                <a:gridCol w="5374315"/>
                <a:gridCol w="3758030"/>
              </a:tblGrid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ФГОС СПО 3+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Ключевые критерии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для сравнения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ФГОС СПО ТОП-50/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актуализированные ФГОС СПО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311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Наличие</a:t>
                      </a:r>
                      <a:r>
                        <a:rPr lang="ru-RU" b="1" baseline="0" dirty="0" smtClean="0"/>
                        <a:t> т</a:t>
                      </a:r>
                      <a:r>
                        <a:rPr lang="ru-RU" b="1" dirty="0" smtClean="0"/>
                        <a:t>ребований к созданию условий для обучения ЛОВЗ и инвалидов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бщесистемных требований к условиям реализации образовательной программ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ребований к материально-техническому и учебно-методическому обеспечению реализации образовательной программы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</a:p>
                    <a:p>
                      <a:pPr algn="ctr"/>
                      <a:r>
                        <a:rPr lang="ru-RU" b="1" dirty="0" smtClean="0"/>
                        <a:t>(существенно изменены, определяются ПООП)</a:t>
                      </a:r>
                      <a:endParaRPr lang="ru-RU" b="1" dirty="0"/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ребований к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назначению и оснащению с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пециальных помещений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ребований к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омещениям для самостоятельной работы обучающихся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ребований  к библиотечному фонду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</a:p>
                    <a:p>
                      <a:pPr algn="ctr"/>
                      <a:r>
                        <a:rPr lang="ru-RU" b="1" dirty="0" smtClean="0"/>
                        <a:t>(существенно изменены)</a:t>
                      </a:r>
                      <a:endParaRPr lang="ru-RU" b="1" dirty="0"/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Нет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перечня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основной литературы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дисциплинам и модулям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(предусмотрены</a:t>
                      </a:r>
                      <a:r>
                        <a:rPr lang="ru-RU" b="1" baseline="0" dirty="0" smtClean="0"/>
                        <a:t> в ПООП)</a:t>
                      </a:r>
                      <a:endParaRPr lang="ru-RU" b="1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88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Сравнительный </a:t>
            </a:r>
            <a:r>
              <a:rPr lang="ru-RU" sz="1600" b="1" dirty="0">
                <a:solidFill>
                  <a:srgbClr val="002060"/>
                </a:solidFill>
              </a:rPr>
              <a:t>анализ ФГОС </a:t>
            </a:r>
            <a:r>
              <a:rPr lang="ru-RU" sz="1600" b="1" dirty="0" smtClean="0">
                <a:solidFill>
                  <a:srgbClr val="002060"/>
                </a:solidFill>
              </a:rPr>
              <a:t>СПО 3+ </a:t>
            </a:r>
            <a:r>
              <a:rPr lang="ru-RU" sz="1600" b="1" dirty="0">
                <a:solidFill>
                  <a:srgbClr val="002060"/>
                </a:solidFill>
              </a:rPr>
              <a:t>и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193084"/>
              </p:ext>
            </p:extLst>
          </p:nvPr>
        </p:nvGraphicFramePr>
        <p:xfrm>
          <a:off x="234732" y="351281"/>
          <a:ext cx="11774163" cy="51206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641818"/>
                <a:gridCol w="5374315"/>
                <a:gridCol w="3758030"/>
              </a:tblGrid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ФГОС СПО 3+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Ключевые критерии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для сравнения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ФГОС СПО ТОП-50/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актуализированные ФГОС СПО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311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еречня кабинетов, лабораторий, мастерских и других помещений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 </a:t>
                      </a:r>
                      <a:endParaRPr lang="ru-RU" b="1" dirty="0"/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ребований к финансовым условиям реализации образовательной программы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VIII. Оценка качества освоения программы подготовки специалистов среднего звена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ребований к применяемым механизмам оценки качества образовательной программы</a:t>
                      </a: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4.6. Требования к применяемым механизмам оценки качества образовательной программы.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4.6.1. Качество образовательной программы определяется в рамках системы внутренней оценки, а также системы внешней оценки на добровольной основе.</a:t>
                      </a:r>
                    </a:p>
                  </a:txBody>
                  <a:tcPr/>
                </a:tc>
              </a:tr>
              <a:tr h="5631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Требования к кадрам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(существенно изменены)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0127" y="0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4. Требования </a:t>
            </a:r>
            <a:r>
              <a:rPr lang="ru-RU" sz="1600" b="1" dirty="0">
                <a:solidFill>
                  <a:srgbClr val="002060"/>
                </a:solidFill>
              </a:rPr>
              <a:t>ФГОС СПО ТОП-50/актуализированных ФГОС в отношении </a:t>
            </a:r>
            <a:r>
              <a:rPr lang="ru-RU" sz="1600" b="1" dirty="0" smtClean="0">
                <a:solidFill>
                  <a:srgbClr val="002060"/>
                </a:solidFill>
              </a:rPr>
              <a:t>применения ПООП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351" y="363826"/>
            <a:ext cx="11995671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ФГОС СПО </a:t>
            </a:r>
            <a:r>
              <a:rPr lang="ru-RU" b="1" dirty="0" smtClean="0">
                <a:solidFill>
                  <a:srgbClr val="002060"/>
                </a:solidFill>
              </a:rPr>
              <a:t>ТОП-50/актуализированные </a:t>
            </a:r>
            <a:r>
              <a:rPr lang="ru-RU" b="1" dirty="0">
                <a:solidFill>
                  <a:srgbClr val="002060"/>
                </a:solidFill>
              </a:rPr>
              <a:t>ФГОС СПО</a:t>
            </a:r>
            <a:endParaRPr lang="ru-RU" dirty="0"/>
          </a:p>
          <a:p>
            <a:r>
              <a:rPr lang="ru-RU" dirty="0" smtClean="0"/>
              <a:t>7.1</a:t>
            </a:r>
            <a:r>
              <a:rPr lang="ru-RU" dirty="0"/>
              <a:t>. Образовательная организация самостоятельно разрабатывает и утверждает ППССЗ в соответствии с ФГОС СПО и с </a:t>
            </a:r>
            <a:r>
              <a:rPr lang="ru-RU" b="1" dirty="0"/>
              <a:t>учетом</a:t>
            </a:r>
            <a:r>
              <a:rPr lang="ru-RU" dirty="0"/>
              <a:t> соответствующей примерной ППССЗ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351" y="1295573"/>
            <a:ext cx="177165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С учетом ПООП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3350" y="1676125"/>
            <a:ext cx="11995672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2.1 Конкретное </a:t>
            </a:r>
            <a:r>
              <a:rPr lang="ru-RU" dirty="0"/>
              <a:t>соотношение объемов обязательной части и вариативной части образовательной программы образовательная организация определяет самостоятельно в соответствии с требованиями настоящего пункта, а также с </a:t>
            </a:r>
            <a:r>
              <a:rPr lang="ru-RU" b="1" dirty="0"/>
              <a:t>учетом </a:t>
            </a:r>
            <a:r>
              <a:rPr lang="ru-RU" b="1" dirty="0" smtClean="0"/>
              <a:t> ПООП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0126" y="2599587"/>
            <a:ext cx="11995671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2.3 Перечень</a:t>
            </a:r>
            <a:r>
              <a:rPr lang="ru-RU" dirty="0"/>
              <a:t>, содержание, объем и порядок реализации дисциплин и модулей образовательной программы образовательная организация определяет самостоятельно с </a:t>
            </a:r>
            <a:r>
              <a:rPr lang="ru-RU" b="1" dirty="0"/>
              <a:t>учетом ПООП </a:t>
            </a:r>
            <a:r>
              <a:rPr lang="ru-RU" dirty="0"/>
              <a:t>по соответствующей специальности.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3351" y="3245918"/>
            <a:ext cx="12008895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2.9 Требования </a:t>
            </a:r>
            <a:r>
              <a:rPr lang="ru-RU" dirty="0"/>
              <a:t>к содержанию, объему и структуре выпускной квалификационной работы и (или) государственного экзамена образовательная организация определяет самостоятельно с </a:t>
            </a:r>
            <a:r>
              <a:rPr lang="ru-RU" b="1" dirty="0"/>
              <a:t>учетом ПООП.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3350" y="3892249"/>
            <a:ext cx="12008895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4.2.1. Образовательная организация должна располагать на праве собственности или ином законном основании материально-технической базой, обеспечивающей проведение всех видов учебной деятельности обучающихся, предусмотренных учебным планом, с </a:t>
            </a:r>
            <a:r>
              <a:rPr lang="ru-RU" b="1" dirty="0"/>
              <a:t>учетом ПООП</a:t>
            </a:r>
            <a:r>
              <a:rPr lang="ru-RU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3352" y="4815579"/>
            <a:ext cx="3843225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Предусмотрено, определено  ПООП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20126" y="5194845"/>
            <a:ext cx="11982445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4.3.4 В </a:t>
            </a:r>
            <a:r>
              <a:rPr lang="ru-RU" dirty="0"/>
              <a:t>качестве основной литературы образовательная организация использует учебники, учебные пособия, </a:t>
            </a:r>
            <a:r>
              <a:rPr lang="ru-RU" b="1" dirty="0"/>
              <a:t>предусмотренные ПООП</a:t>
            </a:r>
            <a:r>
              <a:rPr lang="ru-RU" dirty="0"/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3351" y="5841176"/>
            <a:ext cx="11969219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4.3.7. Рекомендации по иному материально-техническому и учебно-методическому обеспечению реализации образовательной программы </a:t>
            </a:r>
            <a:r>
              <a:rPr lang="ru-RU" b="1" dirty="0"/>
              <a:t>определяются </a:t>
            </a:r>
            <a:r>
              <a:rPr lang="ru-RU" b="1" dirty="0" smtClean="0"/>
              <a:t>ПООП.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8592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149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5. Требования </a:t>
            </a:r>
            <a:r>
              <a:rPr lang="ru-RU" sz="1600" b="1" dirty="0">
                <a:solidFill>
                  <a:srgbClr val="002060"/>
                </a:solidFill>
              </a:rPr>
              <a:t>ФГОС СПО ТОП-50/актуализированных ФГОС  СПО к кадровым условиям реализации образовательной программы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2149" y="501985"/>
            <a:ext cx="1200889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ФГОС СПО ТОП-50/актуализированные ФГОС СПО</a:t>
            </a:r>
            <a:endParaRPr lang="ru-RU" dirty="0"/>
          </a:p>
          <a:p>
            <a:r>
              <a:rPr lang="ru-RU" dirty="0" smtClean="0"/>
              <a:t>4.4</a:t>
            </a:r>
            <a:r>
              <a:rPr lang="ru-RU" dirty="0"/>
              <a:t>. Требования к кадровым условиям реализации образовательной программы</a:t>
            </a:r>
            <a:r>
              <a:rPr lang="ru-RU" dirty="0" smtClean="0"/>
              <a:t>.</a:t>
            </a:r>
          </a:p>
          <a:p>
            <a:r>
              <a:rPr lang="ru-RU" dirty="0"/>
              <a:t>4.4.2. Квалификация педагогических работников образовательной организации должна отвечать квалификационным требованиям, указанным в квалификационных справочниках, и (или) </a:t>
            </a:r>
            <a:r>
              <a:rPr lang="ru-RU" b="1" dirty="0"/>
              <a:t>профессиональных стандартах (при наличии</a:t>
            </a:r>
            <a:r>
              <a:rPr lang="ru-RU" b="1" dirty="0" smtClean="0"/>
              <a:t>).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2148" y="1839731"/>
            <a:ext cx="12008895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Профессиональный стандарт «Педагог </a:t>
            </a:r>
            <a:r>
              <a:rPr lang="ru-RU" dirty="0"/>
              <a:t>профессионального обучения, профессионального образования и дополнительного профессионального </a:t>
            </a:r>
            <a:r>
              <a:rPr lang="ru-RU" dirty="0" smtClean="0"/>
              <a:t>образования» (утвержден приказом </a:t>
            </a:r>
            <a:r>
              <a:rPr lang="ru-RU" dirty="0"/>
              <a:t>Минтруда России от 08.09.2015 N </a:t>
            </a:r>
            <a:r>
              <a:rPr lang="ru-RU" dirty="0" smtClean="0"/>
              <a:t>608н)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149" y="2648358"/>
            <a:ext cx="12008894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Профессиональный стандарт устанавливает для преподавателей и мастеров производственного обучения:</a:t>
            </a:r>
            <a:endParaRPr lang="ru-RU" b="1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Обобщенные трудовые функции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 smtClean="0"/>
              <a:t>Трудовые функции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 smtClean="0"/>
              <a:t>Трудовые действия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 smtClean="0"/>
              <a:t>Требования к знаниям и умениям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 smtClean="0"/>
              <a:t>Требования к квалификации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268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2" descr="C:\Users\Рита\Downloads\noun_process_1005516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/>
        </p:blipFill>
        <p:spPr bwMode="auto">
          <a:xfrm>
            <a:off x="-364220" y="801096"/>
            <a:ext cx="2860689" cy="241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" name="Группа 54"/>
          <p:cNvGrpSpPr/>
          <p:nvPr/>
        </p:nvGrpSpPr>
        <p:grpSpPr>
          <a:xfrm>
            <a:off x="8256521" y="-27383"/>
            <a:ext cx="3829368" cy="6912767"/>
            <a:chOff x="8024680" y="-27383"/>
            <a:chExt cx="3828870" cy="6912767"/>
          </a:xfrm>
        </p:grpSpPr>
        <p:grpSp>
          <p:nvGrpSpPr>
            <p:cNvPr id="56" name="Группа 55"/>
            <p:cNvGrpSpPr/>
            <p:nvPr/>
          </p:nvGrpSpPr>
          <p:grpSpPr>
            <a:xfrm rot="10800000">
              <a:off x="8024680" y="-27383"/>
              <a:ext cx="3431510" cy="3528390"/>
              <a:chOff x="8422040" y="3339859"/>
              <a:chExt cx="3431510" cy="3528390"/>
            </a:xfrm>
          </p:grpSpPr>
          <p:sp>
            <p:nvSpPr>
              <p:cNvPr id="61" name="Равнобедренный треугольник 60"/>
              <p:cNvSpPr/>
              <p:nvPr/>
            </p:nvSpPr>
            <p:spPr>
              <a:xfrm rot="10800000">
                <a:off x="9502160" y="4437112"/>
                <a:ext cx="1060704" cy="91440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Равнобедренный треугольник 61"/>
              <p:cNvSpPr/>
              <p:nvPr/>
            </p:nvSpPr>
            <p:spPr>
              <a:xfrm>
                <a:off x="8422040" y="4857911"/>
                <a:ext cx="2331991" cy="2010338"/>
              </a:xfrm>
              <a:prstGeom prst="triangle">
                <a:avLst/>
              </a:prstGeom>
              <a:solidFill>
                <a:srgbClr val="FCD5B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3" name="Равнобедренный треугольник 62"/>
              <p:cNvSpPr/>
              <p:nvPr/>
            </p:nvSpPr>
            <p:spPr>
              <a:xfrm>
                <a:off x="9521559" y="3339859"/>
                <a:ext cx="2331991" cy="2010338"/>
              </a:xfrm>
              <a:prstGeom prst="triangle">
                <a:avLst/>
              </a:prstGeom>
              <a:noFill/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grpSp>
          <p:nvGrpSpPr>
            <p:cNvPr id="57" name="Группа 56"/>
            <p:cNvGrpSpPr/>
            <p:nvPr/>
          </p:nvGrpSpPr>
          <p:grpSpPr>
            <a:xfrm>
              <a:off x="8422040" y="3339859"/>
              <a:ext cx="3431510" cy="3545525"/>
              <a:chOff x="8422040" y="3339859"/>
              <a:chExt cx="3431510" cy="3545525"/>
            </a:xfrm>
          </p:grpSpPr>
          <p:sp>
            <p:nvSpPr>
              <p:cNvPr id="58" name="Равнобедренный треугольник 57"/>
              <p:cNvSpPr/>
              <p:nvPr/>
            </p:nvSpPr>
            <p:spPr>
              <a:xfrm rot="10800000">
                <a:off x="9502160" y="4437112"/>
                <a:ext cx="1060704" cy="914400"/>
              </a:xfrm>
              <a:prstGeom prst="triangle">
                <a:avLst/>
              </a:prstGeom>
              <a:solidFill>
                <a:srgbClr val="FCD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Равнобедренный треугольник 58"/>
              <p:cNvSpPr/>
              <p:nvPr/>
            </p:nvSpPr>
            <p:spPr>
              <a:xfrm>
                <a:off x="8422040" y="4875046"/>
                <a:ext cx="2331991" cy="2010338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9521559" y="3339859"/>
                <a:ext cx="2331991" cy="2010338"/>
              </a:xfrm>
              <a:prstGeom prst="triangle">
                <a:avLst/>
              </a:prstGeom>
              <a:noFill/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62641" y="260648"/>
            <a:ext cx="10829359" cy="562074"/>
          </a:xfrm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Взаимодействие ПОО с работодателями</a:t>
            </a:r>
            <a:endParaRPr lang="ru-RU" sz="32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1" name="Группа 160"/>
          <p:cNvGrpSpPr/>
          <p:nvPr/>
        </p:nvGrpSpPr>
        <p:grpSpPr>
          <a:xfrm>
            <a:off x="77049" y="-5681"/>
            <a:ext cx="1396809" cy="1009216"/>
            <a:chOff x="77039" y="-5681"/>
            <a:chExt cx="1396627" cy="1009216"/>
          </a:xfrm>
        </p:grpSpPr>
        <p:sp>
          <p:nvSpPr>
            <p:cNvPr id="53" name="Равнобедренный треугольник 52"/>
            <p:cNvSpPr/>
            <p:nvPr/>
          </p:nvSpPr>
          <p:spPr>
            <a:xfrm rot="10800000">
              <a:off x="412962" y="-5681"/>
              <a:ext cx="1060704" cy="914400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Равнобедренный треугольник 53"/>
            <p:cNvSpPr/>
            <p:nvPr/>
          </p:nvSpPr>
          <p:spPr>
            <a:xfrm>
              <a:off x="77039" y="260648"/>
              <a:ext cx="861749" cy="742887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5" name="Объект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81" y="171174"/>
              <a:ext cx="657607" cy="720080"/>
            </a:xfrm>
            <a:prstGeom prst="rect">
              <a:avLst/>
            </a:prstGeom>
          </p:spPr>
        </p:pic>
      </p:grpSp>
      <p:sp>
        <p:nvSpPr>
          <p:cNvPr id="74" name="Заголовок 1"/>
          <p:cNvSpPr txBox="1">
            <a:spLocks/>
          </p:cNvSpPr>
          <p:nvPr/>
        </p:nvSpPr>
        <p:spPr>
          <a:xfrm>
            <a:off x="1342854" y="260648"/>
            <a:ext cx="9794363" cy="56207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38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3EC7-5651-416D-8C57-687BAAC2C1FB}" type="slidenum">
              <a:rPr lang="ru-RU" smtClean="0"/>
              <a:t>18</a:t>
            </a:fld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496070" y="1484824"/>
            <a:ext cx="2737613" cy="271869"/>
          </a:xfrm>
          <a:prstGeom prst="rect">
            <a:avLst/>
          </a:prstGeom>
          <a:solidFill>
            <a:srgbClr val="C6D9F1">
              <a:alpha val="54902"/>
            </a:srgbClr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b="1" i="1" dirty="0" smtClean="0">
                <a:solidFill>
                  <a:schemeClr val="tx2"/>
                </a:solidFill>
              </a:rPr>
              <a:t>Механизмы:</a:t>
            </a:r>
            <a:endParaRPr lang="ru-RU" b="1" i="1" dirty="0">
              <a:solidFill>
                <a:schemeClr val="tx2"/>
              </a:solidFill>
            </a:endParaRPr>
          </a:p>
        </p:txBody>
      </p:sp>
      <p:grpSp>
        <p:nvGrpSpPr>
          <p:cNvPr id="70" name="Группа 69"/>
          <p:cNvGrpSpPr/>
          <p:nvPr/>
        </p:nvGrpSpPr>
        <p:grpSpPr>
          <a:xfrm>
            <a:off x="4249025" y="1465426"/>
            <a:ext cx="7968452" cy="4843894"/>
            <a:chOff x="4222998" y="1393418"/>
            <a:chExt cx="7967415" cy="4843894"/>
          </a:xfrm>
        </p:grpSpPr>
        <p:sp>
          <p:nvSpPr>
            <p:cNvPr id="32" name="TextBox 1"/>
            <p:cNvSpPr txBox="1">
              <a:spLocks noChangeArrowheads="1"/>
            </p:cNvSpPr>
            <p:nvPr/>
          </p:nvSpPr>
          <p:spPr bwMode="auto">
            <a:xfrm>
              <a:off x="4367014" y="1393418"/>
              <a:ext cx="7823399" cy="467436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6000"/>
              </a:schemeClr>
            </a:solidFill>
            <a:ln w="6350">
              <a:noFill/>
            </a:ln>
            <a:extLst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lnSpc>
                  <a:spcPts val="1400"/>
                </a:lnSpc>
                <a:defRPr b="1" i="1">
                  <a:solidFill>
                    <a:schemeClr val="tx2"/>
                  </a:solidFill>
                </a:defRPr>
              </a:lvl1pPr>
            </a:lstStyle>
            <a:p>
              <a:pPr algn="ctr"/>
              <a:r>
                <a:rPr lang="ru-RU" dirty="0" smtClean="0"/>
                <a:t>Организационная модель </a:t>
              </a:r>
            </a:p>
            <a:p>
              <a:pPr algn="r"/>
              <a:r>
                <a:rPr lang="ru-RU" dirty="0" smtClean="0"/>
                <a:t>регионального стандарта кадрового обеспечения промышленного роста</a:t>
              </a:r>
              <a:endParaRPr lang="ru-RU" dirty="0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367014" y="2492992"/>
              <a:ext cx="2412000" cy="8640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tx2"/>
                  </a:solidFill>
                </a:rPr>
                <a:t>Стратегия социально-экономического развития </a:t>
              </a:r>
              <a:r>
                <a:rPr lang="ru-RU" sz="1400" b="1" dirty="0" smtClean="0">
                  <a:solidFill>
                    <a:schemeClr val="tx2"/>
                  </a:solidFill>
                </a:rPr>
                <a:t>регионов </a:t>
              </a:r>
              <a:endParaRPr lang="ru-RU" sz="1400" b="1" dirty="0">
                <a:solidFill>
                  <a:schemeClr val="tx2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9517457" y="2492992"/>
              <a:ext cx="2410397" cy="8640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tx2"/>
                  </a:solidFill>
                </a:rPr>
                <a:t>Перечень </a:t>
              </a:r>
              <a:r>
                <a:rPr lang="ru-RU" sz="1400" b="1" dirty="0" smtClean="0">
                  <a:solidFill>
                    <a:schemeClr val="tx2"/>
                  </a:solidFill>
                </a:rPr>
                <a:t>инвестиционных и инновационных проектов</a:t>
              </a:r>
              <a:endParaRPr lang="ru-RU" sz="1400" b="1" dirty="0">
                <a:solidFill>
                  <a:schemeClr val="tx2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051310" y="5360885"/>
              <a:ext cx="1980000" cy="8640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2"/>
                  </a:solidFill>
                </a:rPr>
                <a:t>Предприятия</a:t>
              </a:r>
              <a:endParaRPr lang="ru-RU" sz="1400" b="1" dirty="0">
                <a:solidFill>
                  <a:schemeClr val="tx2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9223950" y="5360885"/>
              <a:ext cx="1980000" cy="8640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2"/>
                  </a:solidFill>
                </a:rPr>
                <a:t>Профессиональные образовательные организации </a:t>
              </a:r>
              <a:endParaRPr lang="ru-RU" sz="1400" b="1" dirty="0">
                <a:solidFill>
                  <a:schemeClr val="tx2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7139542" y="5373312"/>
              <a:ext cx="1980000" cy="8640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2"/>
                  </a:solidFill>
                </a:rPr>
                <a:t>Координационный совет при губернаторе</a:t>
              </a:r>
              <a:endParaRPr lang="ru-RU" sz="1400" b="1" dirty="0">
                <a:solidFill>
                  <a:schemeClr val="tx2"/>
                </a:solidFill>
              </a:endParaRPr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 rot="10800000">
              <a:off x="7319342" y="2924944"/>
              <a:ext cx="1526186" cy="1152000"/>
            </a:xfrm>
            <a:prstGeom prst="triangle">
              <a:avLst/>
            </a:prstGeom>
            <a:solidFill>
              <a:srgbClr val="F79646">
                <a:alpha val="40000"/>
              </a:srgb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692383" y="2950096"/>
              <a:ext cx="7970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i="1" dirty="0" smtClean="0"/>
                <a:t>прогноз</a:t>
              </a:r>
              <a:endParaRPr lang="ru-RU" sz="1600" i="1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827524" y="2420888"/>
              <a:ext cx="27183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i="1" dirty="0"/>
                <a:t>н</a:t>
              </a:r>
              <a:r>
                <a:rPr lang="ru-RU" sz="1200" i="1" dirty="0" smtClean="0"/>
                <a:t>овые профессии, специальности, компетенции и квалификации</a:t>
              </a:r>
              <a:endParaRPr lang="ru-RU" sz="1200" i="1" dirty="0"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4222998" y="4259259"/>
              <a:ext cx="7861873" cy="753917"/>
              <a:chOff x="4354013" y="3784796"/>
              <a:chExt cx="7861873" cy="753917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4354013" y="3784796"/>
                <a:ext cx="1387000" cy="720080"/>
                <a:chOff x="4276158" y="3817824"/>
                <a:chExt cx="1387000" cy="720080"/>
              </a:xfrm>
            </p:grpSpPr>
            <p:sp>
              <p:nvSpPr>
                <p:cNvPr id="8" name="Пятиугольник 7"/>
                <p:cNvSpPr/>
                <p:nvPr/>
              </p:nvSpPr>
              <p:spPr>
                <a:xfrm>
                  <a:off x="4331158" y="3817824"/>
                  <a:ext cx="1332000" cy="720080"/>
                </a:xfrm>
                <a:prstGeom prst="homePlate">
                  <a:avLst/>
                </a:prstGeom>
                <a:solidFill>
                  <a:schemeClr val="tx2">
                    <a:lumMod val="40000"/>
                    <a:lumOff val="60000"/>
                    <a:alpha val="40000"/>
                  </a:schemeClr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" name="Прямоугольник 36"/>
                <p:cNvSpPr/>
                <p:nvPr/>
              </p:nvSpPr>
              <p:spPr>
                <a:xfrm>
                  <a:off x="4276158" y="3817824"/>
                  <a:ext cx="1368152" cy="72008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050" i="1" dirty="0">
                      <a:solidFill>
                        <a:schemeClr val="tx1"/>
                      </a:solidFill>
                    </a:rPr>
                    <a:t>профессиональная ориентация</a:t>
                  </a:r>
                </a:p>
              </p:txBody>
            </p:sp>
          </p:grpSp>
          <p:grpSp>
            <p:nvGrpSpPr>
              <p:cNvPr id="11" name="Группа 10"/>
              <p:cNvGrpSpPr/>
              <p:nvPr/>
            </p:nvGrpSpPr>
            <p:grpSpPr>
              <a:xfrm>
                <a:off x="5615848" y="3784796"/>
                <a:ext cx="1404015" cy="724324"/>
                <a:chOff x="5663158" y="3813580"/>
                <a:chExt cx="1404015" cy="724324"/>
              </a:xfrm>
            </p:grpSpPr>
            <p:sp>
              <p:nvSpPr>
                <p:cNvPr id="49" name="Пятиугольник 48"/>
                <p:cNvSpPr/>
                <p:nvPr/>
              </p:nvSpPr>
              <p:spPr>
                <a:xfrm>
                  <a:off x="5807173" y="3817824"/>
                  <a:ext cx="1260000" cy="720080"/>
                </a:xfrm>
                <a:prstGeom prst="homePlate">
                  <a:avLst/>
                </a:prstGeom>
                <a:solidFill>
                  <a:srgbClr val="F79646">
                    <a:alpha val="40000"/>
                  </a:srgbClr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" name="Прямоугольник 38"/>
                <p:cNvSpPr/>
                <p:nvPr/>
              </p:nvSpPr>
              <p:spPr>
                <a:xfrm>
                  <a:off x="5663158" y="3813580"/>
                  <a:ext cx="1362992" cy="72008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050" i="1" dirty="0">
                      <a:solidFill>
                        <a:schemeClr val="tx1"/>
                      </a:solidFill>
                    </a:rPr>
                    <a:t>к</a:t>
                  </a:r>
                  <a:r>
                    <a:rPr lang="ru-RU" sz="1050" i="1" dirty="0" smtClean="0">
                      <a:solidFill>
                        <a:schemeClr val="tx1"/>
                      </a:solidFill>
                    </a:rPr>
                    <a:t>онтрольные цифры </a:t>
                  </a:r>
                  <a:r>
                    <a:rPr lang="ru-RU" sz="1050" i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ru-RU" sz="1050" i="1" dirty="0" smtClean="0">
                      <a:solidFill>
                        <a:schemeClr val="tx1"/>
                      </a:solidFill>
                    </a:rPr>
                    <a:t>приема (КЦП)</a:t>
                  </a:r>
                  <a:endParaRPr lang="ru-RU" sz="1050" i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" name="Группа 14"/>
              <p:cNvGrpSpPr/>
              <p:nvPr/>
            </p:nvGrpSpPr>
            <p:grpSpPr>
              <a:xfrm>
                <a:off x="6974584" y="3789040"/>
                <a:ext cx="1316725" cy="738334"/>
                <a:chOff x="6974584" y="3789040"/>
                <a:chExt cx="1316725" cy="738334"/>
              </a:xfrm>
            </p:grpSpPr>
            <p:sp>
              <p:nvSpPr>
                <p:cNvPr id="50" name="Пятиугольник 49"/>
                <p:cNvSpPr/>
                <p:nvPr/>
              </p:nvSpPr>
              <p:spPr>
                <a:xfrm>
                  <a:off x="7031309" y="3789040"/>
                  <a:ext cx="1260000" cy="720080"/>
                </a:xfrm>
                <a:prstGeom prst="homePlate">
                  <a:avLst/>
                </a:prstGeom>
                <a:solidFill>
                  <a:srgbClr val="F79646">
                    <a:alpha val="40000"/>
                  </a:srgbClr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" name="Прямоугольник 40"/>
                <p:cNvSpPr/>
                <p:nvPr/>
              </p:nvSpPr>
              <p:spPr>
                <a:xfrm>
                  <a:off x="6974584" y="3807294"/>
                  <a:ext cx="1215831" cy="72008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050" i="1" dirty="0" smtClean="0">
                      <a:solidFill>
                        <a:schemeClr val="tx1"/>
                      </a:solidFill>
                    </a:rPr>
                    <a:t>обновление образовательных программ</a:t>
                  </a:r>
                  <a:endParaRPr lang="ru-RU" sz="1050" i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" name="Группа 12"/>
              <p:cNvGrpSpPr/>
              <p:nvPr/>
            </p:nvGrpSpPr>
            <p:grpSpPr>
              <a:xfrm>
                <a:off x="9479582" y="3789040"/>
                <a:ext cx="1402602" cy="738334"/>
                <a:chOff x="9479582" y="3789040"/>
                <a:chExt cx="1402602" cy="738334"/>
              </a:xfrm>
            </p:grpSpPr>
            <p:sp>
              <p:nvSpPr>
                <p:cNvPr id="66" name="Пятиугольник 65"/>
                <p:cNvSpPr/>
                <p:nvPr/>
              </p:nvSpPr>
              <p:spPr>
                <a:xfrm>
                  <a:off x="9622184" y="3807294"/>
                  <a:ext cx="1260000" cy="720080"/>
                </a:xfrm>
                <a:prstGeom prst="homePlate">
                  <a:avLst/>
                </a:prstGeom>
                <a:solidFill>
                  <a:srgbClr val="F79646">
                    <a:alpha val="40000"/>
                  </a:srgbClr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Прямоугольник 44"/>
                <p:cNvSpPr/>
                <p:nvPr/>
              </p:nvSpPr>
              <p:spPr>
                <a:xfrm>
                  <a:off x="9479582" y="3789040"/>
                  <a:ext cx="1347890" cy="72008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i="1" dirty="0" smtClean="0">
                      <a:solidFill>
                        <a:schemeClr val="tx1"/>
                      </a:solidFill>
                    </a:rPr>
                    <a:t>ДЭ</a:t>
                  </a:r>
                  <a:endParaRPr lang="ru-RU" sz="1600" i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" name="Группа 11"/>
              <p:cNvGrpSpPr/>
              <p:nvPr/>
            </p:nvGrpSpPr>
            <p:grpSpPr>
              <a:xfrm>
                <a:off x="8229486" y="3817985"/>
                <a:ext cx="1357968" cy="720080"/>
                <a:chOff x="8157478" y="3817985"/>
                <a:chExt cx="1357968" cy="720080"/>
              </a:xfrm>
            </p:grpSpPr>
            <p:sp>
              <p:nvSpPr>
                <p:cNvPr id="67" name="Пятиугольник 66"/>
                <p:cNvSpPr/>
                <p:nvPr/>
              </p:nvSpPr>
              <p:spPr>
                <a:xfrm>
                  <a:off x="8255446" y="3817985"/>
                  <a:ext cx="1260000" cy="720080"/>
                </a:xfrm>
                <a:prstGeom prst="homePlate">
                  <a:avLst/>
                </a:prstGeom>
                <a:solidFill>
                  <a:srgbClr val="F79646">
                    <a:alpha val="40000"/>
                  </a:srgbClr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" name="Прямоугольник 42"/>
                <p:cNvSpPr/>
                <p:nvPr/>
              </p:nvSpPr>
              <p:spPr>
                <a:xfrm>
                  <a:off x="8157478" y="3817985"/>
                  <a:ext cx="1352870" cy="72008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050" i="1" dirty="0" smtClean="0">
                      <a:solidFill>
                        <a:schemeClr val="tx1"/>
                      </a:solidFill>
                    </a:rPr>
                    <a:t>организация производственной практики</a:t>
                  </a:r>
                  <a:endParaRPr lang="ru-RU" sz="1050" i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" name="Группа 13"/>
              <p:cNvGrpSpPr/>
              <p:nvPr/>
            </p:nvGrpSpPr>
            <p:grpSpPr>
              <a:xfrm>
                <a:off x="10867996" y="3789040"/>
                <a:ext cx="1347890" cy="749673"/>
                <a:chOff x="10723980" y="3861048"/>
                <a:chExt cx="1347890" cy="749673"/>
              </a:xfrm>
            </p:grpSpPr>
            <p:sp>
              <p:nvSpPr>
                <p:cNvPr id="68" name="Пятиугольник 67"/>
                <p:cNvSpPr/>
                <p:nvPr/>
              </p:nvSpPr>
              <p:spPr>
                <a:xfrm>
                  <a:off x="10775725" y="3890641"/>
                  <a:ext cx="1260000" cy="720080"/>
                </a:xfrm>
                <a:prstGeom prst="homePlate">
                  <a:avLst/>
                </a:prstGeom>
                <a:solidFill>
                  <a:schemeClr val="tx2">
                    <a:lumMod val="40000"/>
                    <a:lumOff val="60000"/>
                    <a:alpha val="40000"/>
                  </a:schemeClr>
                </a:solidFill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" name="Прямоугольник 47"/>
                <p:cNvSpPr/>
                <p:nvPr/>
              </p:nvSpPr>
              <p:spPr>
                <a:xfrm>
                  <a:off x="10723980" y="3861048"/>
                  <a:ext cx="1347890" cy="72008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050" i="1" dirty="0" smtClean="0">
                      <a:solidFill>
                        <a:schemeClr val="tx1"/>
                      </a:solidFill>
                    </a:rPr>
                    <a:t>трудоустройство</a:t>
                  </a:r>
                  <a:endParaRPr lang="ru-RU" sz="1050" i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9" name="Группа 68"/>
            <p:cNvGrpSpPr/>
            <p:nvPr/>
          </p:nvGrpSpPr>
          <p:grpSpPr>
            <a:xfrm>
              <a:off x="4511030" y="3965961"/>
              <a:ext cx="7079620" cy="327522"/>
              <a:chOff x="4511030" y="3965961"/>
              <a:chExt cx="7079620" cy="32752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11030" y="3965961"/>
                <a:ext cx="5760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i="1" dirty="0" smtClean="0">
                    <a:solidFill>
                      <a:schemeClr val="tx2"/>
                    </a:solidFill>
                  </a:rPr>
                  <a:t>1</a:t>
                </a:r>
                <a:endParaRPr lang="ru-RU" sz="1400" b="1" i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5853709" y="3965961"/>
                <a:ext cx="5760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i="1" dirty="0" smtClean="0">
                    <a:solidFill>
                      <a:schemeClr val="tx2"/>
                    </a:solidFill>
                  </a:rPr>
                  <a:t>2</a:t>
                </a:r>
                <a:endParaRPr lang="ru-RU" sz="1400" b="1" i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7077845" y="3965961"/>
                <a:ext cx="5760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i="1" dirty="0" smtClean="0">
                    <a:solidFill>
                      <a:schemeClr val="tx2"/>
                    </a:solidFill>
                  </a:rPr>
                  <a:t>3</a:t>
                </a:r>
                <a:endParaRPr lang="ru-RU" sz="1400" b="1" i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8373989" y="3965961"/>
                <a:ext cx="5760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i="1" dirty="0" smtClean="0">
                    <a:solidFill>
                      <a:schemeClr val="tx2"/>
                    </a:solidFill>
                  </a:rPr>
                  <a:t>4</a:t>
                </a:r>
                <a:endParaRPr lang="ru-RU" sz="1400" b="1" i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9695606" y="3965961"/>
                <a:ext cx="5760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i="1" dirty="0" smtClean="0">
                    <a:solidFill>
                      <a:schemeClr val="tx2"/>
                    </a:solidFill>
                  </a:rPr>
                  <a:t>5</a:t>
                </a:r>
                <a:endParaRPr lang="ru-RU" sz="1400" b="1" i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11014586" y="3985706"/>
                <a:ext cx="5760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i="1" dirty="0" smtClean="0">
                    <a:solidFill>
                      <a:schemeClr val="tx2"/>
                    </a:solidFill>
                  </a:rPr>
                  <a:t>6</a:t>
                </a:r>
                <a:endParaRPr lang="ru-RU" sz="1400" b="1" i="1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29" name="Скругленный прямоугольник 28"/>
            <p:cNvSpPr/>
            <p:nvPr/>
          </p:nvSpPr>
          <p:spPr>
            <a:xfrm>
              <a:off x="5460135" y="3284984"/>
              <a:ext cx="5400000" cy="2160000"/>
            </a:xfrm>
            <a:prstGeom prst="roundRect">
              <a:avLst/>
            </a:prstGeom>
            <a:noFill/>
            <a:ln w="9525">
              <a:solidFill>
                <a:schemeClr val="accent6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1054784" y="1978276"/>
            <a:ext cx="2880698" cy="4410550"/>
            <a:chOff x="982638" y="1970778"/>
            <a:chExt cx="2880323" cy="4410550"/>
          </a:xfrm>
        </p:grpSpPr>
        <p:sp>
          <p:nvSpPr>
            <p:cNvPr id="3" name="TextBox 2"/>
            <p:cNvSpPr txBox="1"/>
            <p:nvPr/>
          </p:nvSpPr>
          <p:spPr>
            <a:xfrm>
              <a:off x="982640" y="1970778"/>
              <a:ext cx="2880321" cy="540000"/>
            </a:xfrm>
            <a:prstGeom prst="roundRect">
              <a:avLst/>
            </a:prstGeom>
            <a:solidFill>
              <a:schemeClr val="accent6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>
                <a:lnSpc>
                  <a:spcPts val="1200"/>
                </a:lnSpc>
                <a:defRPr sz="1600"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dirty="0"/>
                <a:t>прогнозирование кадровых </a:t>
              </a:r>
              <a:r>
                <a:rPr lang="ru-RU" dirty="0" smtClean="0"/>
                <a:t>потребностей</a:t>
              </a:r>
              <a:endParaRPr lang="ru-RU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982640" y="2603910"/>
              <a:ext cx="2880321" cy="540000"/>
            </a:xfrm>
            <a:prstGeom prst="roundRect">
              <a:avLst/>
            </a:prstGeom>
            <a:solidFill>
              <a:schemeClr val="accent6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>
                <a:lnSpc>
                  <a:spcPts val="1200"/>
                </a:lnSpc>
                <a:defRPr sz="1600"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dirty="0" smtClean="0"/>
                <a:t>дуальное обучение</a:t>
              </a:r>
              <a:endParaRPr lang="ru-RU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982640" y="3249040"/>
              <a:ext cx="2880321" cy="540000"/>
            </a:xfrm>
            <a:prstGeom prst="roundRect">
              <a:avLst/>
            </a:prstGeom>
            <a:solidFill>
              <a:schemeClr val="accent6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>
                <a:lnSpc>
                  <a:spcPts val="1200"/>
                </a:lnSpc>
                <a:defRPr sz="1600"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dirty="0" smtClean="0"/>
                <a:t>целевое обучение</a:t>
              </a:r>
            </a:p>
            <a:p>
              <a:endParaRPr lang="ru-RU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982639" y="3913100"/>
              <a:ext cx="2880321" cy="540000"/>
            </a:xfrm>
            <a:prstGeom prst="roundRect">
              <a:avLst/>
            </a:prstGeom>
            <a:solidFill>
              <a:schemeClr val="accent6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>
                <a:lnSpc>
                  <a:spcPts val="1200"/>
                </a:lnSpc>
                <a:defRPr sz="1600"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dirty="0" smtClean="0"/>
                <a:t>независимая </a:t>
              </a:r>
              <a:r>
                <a:rPr lang="ru-RU" dirty="0"/>
                <a:t>оценка качества подготовки </a:t>
              </a:r>
              <a:r>
                <a:rPr lang="ru-RU" dirty="0" smtClean="0"/>
                <a:t>кадров</a:t>
              </a:r>
              <a:endParaRPr lang="ru-RU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982640" y="5841328"/>
              <a:ext cx="2880321" cy="540000"/>
            </a:xfrm>
            <a:prstGeom prst="roundRect">
              <a:avLst/>
            </a:prstGeom>
            <a:solidFill>
              <a:schemeClr val="accent6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>
                <a:lnSpc>
                  <a:spcPts val="1200"/>
                </a:lnSpc>
                <a:defRPr sz="1600"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dirty="0" smtClean="0"/>
                <a:t>создание </a:t>
              </a:r>
              <a:r>
                <a:rPr lang="ru-RU" dirty="0"/>
                <a:t>совместных учебных и производственных </a:t>
              </a:r>
              <a:r>
                <a:rPr lang="ru-RU" dirty="0" smtClean="0"/>
                <a:t>структур</a:t>
              </a:r>
              <a:endParaRPr lang="ru-RU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982638" y="4526469"/>
              <a:ext cx="2880321" cy="540000"/>
            </a:xfrm>
            <a:prstGeom prst="roundRect">
              <a:avLst/>
            </a:prstGeom>
            <a:solidFill>
              <a:schemeClr val="accent6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>
                <a:lnSpc>
                  <a:spcPts val="1200"/>
                </a:lnSpc>
                <a:defRPr sz="1600"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dirty="0" smtClean="0"/>
                <a:t>сетевая </a:t>
              </a:r>
              <a:r>
                <a:rPr lang="ru-RU" dirty="0"/>
                <a:t>реализация образовательных </a:t>
              </a:r>
              <a:r>
                <a:rPr lang="ru-RU" dirty="0" smtClean="0"/>
                <a:t>программ</a:t>
              </a:r>
              <a:endParaRPr lang="ru-RU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82640" y="5172876"/>
              <a:ext cx="2880321" cy="540000"/>
            </a:xfrm>
            <a:prstGeom prst="roundRect">
              <a:avLst/>
            </a:prstGeom>
            <a:solidFill>
              <a:schemeClr val="accent6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>
                <a:lnSpc>
                  <a:spcPts val="1200"/>
                </a:lnSpc>
                <a:defRPr sz="1600">
                  <a:solidFill>
                    <a:sysClr val="windowText" lastClr="000000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dirty="0" smtClean="0"/>
                <a:t>реализация совместных проектов</a:t>
              </a:r>
              <a:endParaRPr lang="ru-RU" dirty="0"/>
            </a:p>
          </p:txBody>
        </p:sp>
      </p:grpSp>
      <p:grpSp>
        <p:nvGrpSpPr>
          <p:cNvPr id="106" name="Группа 105"/>
          <p:cNvGrpSpPr/>
          <p:nvPr/>
        </p:nvGrpSpPr>
        <p:grpSpPr>
          <a:xfrm>
            <a:off x="190575" y="2023776"/>
            <a:ext cx="817460" cy="4429560"/>
            <a:chOff x="151252" y="2016278"/>
            <a:chExt cx="817354" cy="4429560"/>
          </a:xfrm>
        </p:grpSpPr>
        <p:grpSp>
          <p:nvGrpSpPr>
            <p:cNvPr id="95" name="Группа 94"/>
            <p:cNvGrpSpPr/>
            <p:nvPr/>
          </p:nvGrpSpPr>
          <p:grpSpPr>
            <a:xfrm>
              <a:off x="301112" y="2628947"/>
              <a:ext cx="517634" cy="517634"/>
              <a:chOff x="318376" y="3803508"/>
              <a:chExt cx="875133" cy="875133"/>
            </a:xfrm>
          </p:grpSpPr>
          <p:grpSp>
            <p:nvGrpSpPr>
              <p:cNvPr id="93" name="Группа 92"/>
              <p:cNvGrpSpPr/>
              <p:nvPr/>
            </p:nvGrpSpPr>
            <p:grpSpPr>
              <a:xfrm>
                <a:off x="478582" y="3973031"/>
                <a:ext cx="648072" cy="536089"/>
                <a:chOff x="249126" y="2699586"/>
                <a:chExt cx="1023474" cy="846626"/>
              </a:xfrm>
            </p:grpSpPr>
            <p:pic>
              <p:nvPicPr>
                <p:cNvPr id="1031" name="Picture 7" descr="C:\Users\Рита\Downloads\noun_pupils_582684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9126" y="2812706"/>
                  <a:ext cx="405178" cy="40517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2" name="Picture 8" descr="C:\Users\Рита\Downloads\noun_Factory_1234449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5976" y="2699586"/>
                  <a:ext cx="846624" cy="8466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4" name="Овал 93"/>
              <p:cNvSpPr/>
              <p:nvPr/>
            </p:nvSpPr>
            <p:spPr>
              <a:xfrm>
                <a:off x="318376" y="3803508"/>
                <a:ext cx="875133" cy="875133"/>
              </a:xfrm>
              <a:prstGeom prst="ellipse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033" name="Picture 9" descr="C:\Users\Рита\Downloads\noun_graduate_1436718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52" y="3160326"/>
              <a:ext cx="817354" cy="817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6" name="Группа 95"/>
            <p:cNvGrpSpPr/>
            <p:nvPr/>
          </p:nvGrpSpPr>
          <p:grpSpPr>
            <a:xfrm>
              <a:off x="301112" y="2016278"/>
              <a:ext cx="517634" cy="548626"/>
              <a:chOff x="404756" y="2037509"/>
              <a:chExt cx="517634" cy="548626"/>
            </a:xfrm>
          </p:grpSpPr>
          <p:pic>
            <p:nvPicPr>
              <p:cNvPr id="1027" name="Picture 3" descr="C:\Users\Рита\Downloads\noun_Hr admin_1792114.pn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449235" y="2132856"/>
                <a:ext cx="453279" cy="4532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5" name="Овал 104"/>
              <p:cNvSpPr/>
              <p:nvPr/>
            </p:nvSpPr>
            <p:spPr>
              <a:xfrm>
                <a:off x="404756" y="2037509"/>
                <a:ext cx="517634" cy="517634"/>
              </a:xfrm>
              <a:prstGeom prst="ellipse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7" name="Группа 96"/>
            <p:cNvGrpSpPr/>
            <p:nvPr/>
          </p:nvGrpSpPr>
          <p:grpSpPr>
            <a:xfrm>
              <a:off x="301112" y="3890221"/>
              <a:ext cx="517634" cy="517634"/>
              <a:chOff x="361968" y="3973363"/>
              <a:chExt cx="517634" cy="517634"/>
            </a:xfrm>
          </p:grpSpPr>
          <p:sp>
            <p:nvSpPr>
              <p:cNvPr id="108" name="Овал 107"/>
              <p:cNvSpPr/>
              <p:nvPr/>
            </p:nvSpPr>
            <p:spPr>
              <a:xfrm>
                <a:off x="361968" y="3973363"/>
                <a:ext cx="517634" cy="517634"/>
              </a:xfrm>
              <a:prstGeom prst="ellipse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35" name="Picture 11" descr="C:\Users\Рита\Downloads\noun_Usability evaluation_741493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058" y="4057189"/>
                <a:ext cx="408328" cy="4083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8" name="Группа 97"/>
            <p:cNvGrpSpPr/>
            <p:nvPr/>
          </p:nvGrpSpPr>
          <p:grpSpPr>
            <a:xfrm>
              <a:off x="301549" y="4518946"/>
              <a:ext cx="517634" cy="517634"/>
              <a:chOff x="404756" y="4616229"/>
              <a:chExt cx="517634" cy="517634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404756" y="4616229"/>
                <a:ext cx="517634" cy="517634"/>
              </a:xfrm>
              <a:prstGeom prst="ellipse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36" name="Picture 12" descr="C:\Users\Рита\Downloads\noun_Network_195994.png"/>
              <p:cNvPicPr>
                <a:picLocks noChangeAspect="1" noChangeArrowheads="1"/>
              </p:cNvPicPr>
              <p:nvPr/>
            </p:nvPicPr>
            <p:blipFill>
              <a:blip r:embed="rId11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799" y="4706236"/>
                <a:ext cx="376151" cy="37615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0" name="Группа 99"/>
            <p:cNvGrpSpPr/>
            <p:nvPr/>
          </p:nvGrpSpPr>
          <p:grpSpPr>
            <a:xfrm>
              <a:off x="298113" y="5866565"/>
              <a:ext cx="524505" cy="579273"/>
              <a:chOff x="412962" y="5928204"/>
              <a:chExt cx="524505" cy="579273"/>
            </a:xfrm>
          </p:grpSpPr>
          <p:sp>
            <p:nvSpPr>
              <p:cNvPr id="111" name="Овал 110"/>
              <p:cNvSpPr/>
              <p:nvPr/>
            </p:nvSpPr>
            <p:spPr>
              <a:xfrm>
                <a:off x="412962" y="5928204"/>
                <a:ext cx="517634" cy="517634"/>
              </a:xfrm>
              <a:prstGeom prst="ellipse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37" name="Picture 13" descr="C:\Users\Рита\Downloads\noun_Handshake_68054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278" y="6021288"/>
                <a:ext cx="486189" cy="4861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9" name="Группа 98"/>
            <p:cNvGrpSpPr/>
            <p:nvPr/>
          </p:nvGrpSpPr>
          <p:grpSpPr>
            <a:xfrm>
              <a:off x="301112" y="5195242"/>
              <a:ext cx="517634" cy="517634"/>
              <a:chOff x="449235" y="5248318"/>
              <a:chExt cx="517634" cy="517634"/>
            </a:xfrm>
          </p:grpSpPr>
          <p:sp>
            <p:nvSpPr>
              <p:cNvPr id="110" name="Овал 109"/>
              <p:cNvSpPr/>
              <p:nvPr/>
            </p:nvSpPr>
            <p:spPr>
              <a:xfrm>
                <a:off x="449235" y="5248318"/>
                <a:ext cx="517634" cy="517634"/>
              </a:xfrm>
              <a:prstGeom prst="ellipse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38" name="Picture 14" descr="C:\Users\Рита\Downloads\noun_people group_1310802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303" y="5302343"/>
                <a:ext cx="445485" cy="4454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6733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2" descr="C:\Users\Рита\Downloads\noun_process_1005516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/>
        </p:blipFill>
        <p:spPr bwMode="auto">
          <a:xfrm>
            <a:off x="9725383" y="1840325"/>
            <a:ext cx="2860689" cy="241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" name="Группа 54"/>
          <p:cNvGrpSpPr/>
          <p:nvPr/>
        </p:nvGrpSpPr>
        <p:grpSpPr>
          <a:xfrm>
            <a:off x="8256521" y="-27383"/>
            <a:ext cx="3829368" cy="6912767"/>
            <a:chOff x="8024680" y="-27383"/>
            <a:chExt cx="3828870" cy="6912767"/>
          </a:xfrm>
        </p:grpSpPr>
        <p:grpSp>
          <p:nvGrpSpPr>
            <p:cNvPr id="56" name="Группа 55"/>
            <p:cNvGrpSpPr/>
            <p:nvPr/>
          </p:nvGrpSpPr>
          <p:grpSpPr>
            <a:xfrm rot="10800000">
              <a:off x="8024680" y="-27383"/>
              <a:ext cx="3431510" cy="3528390"/>
              <a:chOff x="8422040" y="3339859"/>
              <a:chExt cx="3431510" cy="3528390"/>
            </a:xfrm>
          </p:grpSpPr>
          <p:sp>
            <p:nvSpPr>
              <p:cNvPr id="61" name="Равнобедренный треугольник 60"/>
              <p:cNvSpPr/>
              <p:nvPr/>
            </p:nvSpPr>
            <p:spPr>
              <a:xfrm rot="10800000">
                <a:off x="9502160" y="4437112"/>
                <a:ext cx="1060704" cy="91440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Равнобедренный треугольник 61"/>
              <p:cNvSpPr/>
              <p:nvPr/>
            </p:nvSpPr>
            <p:spPr>
              <a:xfrm>
                <a:off x="8422040" y="4857911"/>
                <a:ext cx="2331991" cy="2010338"/>
              </a:xfrm>
              <a:prstGeom prst="triangle">
                <a:avLst/>
              </a:prstGeom>
              <a:solidFill>
                <a:srgbClr val="FCD5B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3" name="Равнобедренный треугольник 62"/>
              <p:cNvSpPr/>
              <p:nvPr/>
            </p:nvSpPr>
            <p:spPr>
              <a:xfrm>
                <a:off x="9521559" y="3339859"/>
                <a:ext cx="2331991" cy="2010338"/>
              </a:xfrm>
              <a:prstGeom prst="triangle">
                <a:avLst/>
              </a:prstGeom>
              <a:noFill/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grpSp>
          <p:nvGrpSpPr>
            <p:cNvPr id="57" name="Группа 56"/>
            <p:cNvGrpSpPr/>
            <p:nvPr/>
          </p:nvGrpSpPr>
          <p:grpSpPr>
            <a:xfrm>
              <a:off x="8422040" y="3339859"/>
              <a:ext cx="3431510" cy="3545525"/>
              <a:chOff x="8422040" y="3339859"/>
              <a:chExt cx="3431510" cy="3545525"/>
            </a:xfrm>
          </p:grpSpPr>
          <p:sp>
            <p:nvSpPr>
              <p:cNvPr id="58" name="Равнобедренный треугольник 57"/>
              <p:cNvSpPr/>
              <p:nvPr/>
            </p:nvSpPr>
            <p:spPr>
              <a:xfrm rot="10800000">
                <a:off x="9502160" y="4437112"/>
                <a:ext cx="1060704" cy="914400"/>
              </a:xfrm>
              <a:prstGeom prst="triangle">
                <a:avLst/>
              </a:prstGeom>
              <a:solidFill>
                <a:srgbClr val="FCD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Равнобедренный треугольник 58"/>
              <p:cNvSpPr/>
              <p:nvPr/>
            </p:nvSpPr>
            <p:spPr>
              <a:xfrm>
                <a:off x="8422040" y="4875046"/>
                <a:ext cx="2331991" cy="2010338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9521559" y="3339859"/>
                <a:ext cx="2331991" cy="2010338"/>
              </a:xfrm>
              <a:prstGeom prst="triangle">
                <a:avLst/>
              </a:prstGeom>
              <a:noFill/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35044" y="632091"/>
            <a:ext cx="10829359" cy="562074"/>
          </a:xfrm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ДЕМОНСТРАЦИОННЫЙ ЭКЗАМЕН</a:t>
            </a:r>
            <a:endParaRPr lang="ru-RU" sz="32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1" name="Группа 160"/>
          <p:cNvGrpSpPr/>
          <p:nvPr/>
        </p:nvGrpSpPr>
        <p:grpSpPr>
          <a:xfrm>
            <a:off x="1675376" y="37077"/>
            <a:ext cx="1396809" cy="1009216"/>
            <a:chOff x="77039" y="-5681"/>
            <a:chExt cx="1396627" cy="1009216"/>
          </a:xfrm>
        </p:grpSpPr>
        <p:sp>
          <p:nvSpPr>
            <p:cNvPr id="53" name="Равнобедренный треугольник 52"/>
            <p:cNvSpPr/>
            <p:nvPr/>
          </p:nvSpPr>
          <p:spPr>
            <a:xfrm rot="10800000">
              <a:off x="412962" y="-5681"/>
              <a:ext cx="1060704" cy="914400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Равнобедренный треугольник 53"/>
            <p:cNvSpPr/>
            <p:nvPr/>
          </p:nvSpPr>
          <p:spPr>
            <a:xfrm>
              <a:off x="77039" y="260648"/>
              <a:ext cx="861749" cy="742887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5" name="Объект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81" y="171174"/>
              <a:ext cx="657607" cy="720080"/>
            </a:xfrm>
            <a:prstGeom prst="rect">
              <a:avLst/>
            </a:prstGeom>
          </p:spPr>
        </p:pic>
      </p:grpSp>
      <p:sp>
        <p:nvSpPr>
          <p:cNvPr id="74" name="Заголовок 1"/>
          <p:cNvSpPr txBox="1">
            <a:spLocks/>
          </p:cNvSpPr>
          <p:nvPr/>
        </p:nvSpPr>
        <p:spPr>
          <a:xfrm>
            <a:off x="1342854" y="260648"/>
            <a:ext cx="9794363" cy="56207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38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3EC7-5651-416D-8C57-687BAAC2C1FB}" type="slidenum">
              <a:rPr lang="ru-RU" smtClean="0"/>
              <a:t>19</a:t>
            </a:fld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87563" y="1901453"/>
            <a:ext cx="8477225" cy="1144924"/>
          </a:xfrm>
          <a:prstGeom prst="roundRect">
            <a:avLst/>
          </a:prstGeom>
          <a:solidFill>
            <a:schemeClr val="accent6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>
              <a:lnSpc>
                <a:spcPts val="1200"/>
              </a:lnSpc>
              <a:defRPr sz="1600">
                <a:solidFill>
                  <a:sysClr val="windowText" lastClr="0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lnSpc>
                <a:spcPct val="100000"/>
              </a:lnSpc>
            </a:pPr>
            <a:r>
              <a:rPr lang="ru-RU" sz="1400" b="1" dirty="0">
                <a:solidFill>
                  <a:prstClr val="black"/>
                </a:solidFill>
                <a:latin typeface="Times New Roman"/>
                <a:ea typeface="Times New Roman"/>
              </a:rPr>
              <a:t>Перечень поручений Президента Российской Федерации </a:t>
            </a:r>
            <a:r>
              <a:rPr lang="ru-RU" sz="14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по итогам рабочей поездки </a:t>
            </a:r>
            <a:r>
              <a:rPr lang="ru-RU" sz="1400" b="1" spc="-10" dirty="0">
                <a:solidFill>
                  <a:srgbClr val="000000"/>
                </a:solidFill>
                <a:latin typeface="Times New Roman"/>
                <a:ea typeface="Times New Roman"/>
              </a:rPr>
              <a:t>в Свердловскую область 6 марта 2018 г.</a:t>
            </a:r>
            <a:r>
              <a:rPr lang="ru-RU" sz="1400" b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1400" b="1" spc="-105" dirty="0">
                <a:solidFill>
                  <a:srgbClr val="000000"/>
                </a:solidFill>
                <a:latin typeface="Times New Roman"/>
                <a:ea typeface="Times New Roman"/>
              </a:rPr>
              <a:t>Пр-580. п 1 «а»: </a:t>
            </a:r>
          </a:p>
          <a:p>
            <a:pPr lvl="0">
              <a:lnSpc>
                <a:spcPct val="100000"/>
              </a:lnSpc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обеспечить </a:t>
            </a:r>
            <a:r>
              <a:rPr lang="ru-RU" sz="14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использование в системе среднего профессионального </a:t>
            </a:r>
            <a:r>
              <a:rPr lang="ru-RU" sz="1400" b="1" spc="-50" dirty="0">
                <a:solidFill>
                  <a:srgbClr val="000000"/>
                </a:solidFill>
                <a:latin typeface="Times New Roman"/>
                <a:ea typeface="Times New Roman"/>
              </a:rPr>
              <a:t>образования стандартов «</a:t>
            </a:r>
            <a:r>
              <a:rPr lang="ru-RU" sz="1400" b="1" spc="-50" dirty="0" err="1">
                <a:solidFill>
                  <a:srgbClr val="000000"/>
                </a:solidFill>
                <a:latin typeface="Times New Roman"/>
                <a:ea typeface="Times New Roman"/>
              </a:rPr>
              <a:t>Ворлдскиллс</a:t>
            </a:r>
            <a:r>
              <a:rPr lang="ru-RU" sz="1400" b="1" spc="-50" dirty="0">
                <a:solidFill>
                  <a:srgbClr val="000000"/>
                </a:solidFill>
                <a:latin typeface="Times New Roman"/>
                <a:ea typeface="Times New Roman"/>
              </a:rPr>
              <a:t>» как базовых принципов объективной оценки результатов подготовки рабочих кадров;</a:t>
            </a:r>
            <a:endParaRPr lang="ru-RU" sz="14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47939" y="3046377"/>
            <a:ext cx="3816921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tabLst>
                <a:tab pos="907415" algn="l"/>
              </a:tabLs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ДОРОЖНАЯ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КАРТА</a:t>
            </a: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  <a:tabLst>
                <a:tab pos="907415" algn="l"/>
              </a:tabLs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РАЗРАБОТКА КИМ</a:t>
            </a: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  <a:tabLst>
                <a:tab pos="907415" algn="l"/>
              </a:tabLs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СОЗДАНИЕ ГЭК</a:t>
            </a: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  <a:tabLst>
                <a:tab pos="907415" algn="l"/>
              </a:tabLs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СОЗДАНИЕ УСЛОВИЙ (ЦПДЭ)</a:t>
            </a: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  <a:tabLst>
                <a:tab pos="907415" algn="l"/>
              </a:tabLs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НАЗНАЧЕНИЕ ЭКСПЕРТОВ</a:t>
            </a: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  <a:tabLst>
                <a:tab pos="907415" algn="l"/>
              </a:tabLs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ОРГАНИЗАЦИЯ ДЭ В СОСТАВЕ ГИА</a:t>
            </a: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  <a:tabLst>
                <a:tab pos="907415" algn="l"/>
              </a:tabLs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ВЫДАЧА ДОКУМЕНТА ОБ ОБРАЗОВАНИИ</a:t>
            </a:r>
          </a:p>
          <a:p>
            <a:pPr marL="342900" indent="-342900" algn="just">
              <a:spcBef>
                <a:spcPts val="600"/>
              </a:spcBef>
              <a:buFont typeface="Symbol" panose="05050102010706020507" pitchFamily="18" charset="2"/>
              <a:buChar char=""/>
              <a:tabLst>
                <a:tab pos="907415" algn="l"/>
              </a:tabLst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14185967"/>
              </p:ext>
            </p:extLst>
          </p:nvPr>
        </p:nvGraphicFramePr>
        <p:xfrm>
          <a:off x="7293108" y="2515574"/>
          <a:ext cx="4508534" cy="4154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9930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39972"/>
            <a:ext cx="12192000" cy="14180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12192000" cy="529375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4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800" b="1" dirty="0">
                <a:solidFill>
                  <a:srgbClr val="002060"/>
                </a:solidFill>
              </a:rPr>
              <a:t>Нормативно-правовой аспект введения и реализации ФГОС СПО ТОП-50/ актуализированных ФГОС СПО</a:t>
            </a:r>
          </a:p>
          <a:p>
            <a:pPr algn="ctr"/>
            <a:endParaRPr lang="ru-RU" sz="3200" i="1" dirty="0"/>
          </a:p>
          <a:p>
            <a:pPr algn="ctr"/>
            <a:r>
              <a:rPr lang="ru-RU" sz="3200" i="1" dirty="0" smtClean="0"/>
              <a:t>Лебедев </a:t>
            </a:r>
            <a:r>
              <a:rPr lang="ru-RU" sz="3200" i="1" dirty="0"/>
              <a:t>Михаил Константинович, методист кафедры профессионального образования ГАУ ДПО ЯО «Институт развития образования»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439972"/>
            <a:ext cx="12192000" cy="14180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838002" y="6503914"/>
            <a:ext cx="135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25.10.2018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00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2" descr="C:\Users\Рита\Downloads\noun_process_1005516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/>
        </p:blipFill>
        <p:spPr bwMode="auto">
          <a:xfrm>
            <a:off x="-364220" y="801096"/>
            <a:ext cx="2860689" cy="241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" name="Группа 54"/>
          <p:cNvGrpSpPr/>
          <p:nvPr/>
        </p:nvGrpSpPr>
        <p:grpSpPr>
          <a:xfrm>
            <a:off x="8256521" y="-27383"/>
            <a:ext cx="3829368" cy="6912767"/>
            <a:chOff x="8024680" y="-27383"/>
            <a:chExt cx="3828870" cy="6912767"/>
          </a:xfrm>
        </p:grpSpPr>
        <p:grpSp>
          <p:nvGrpSpPr>
            <p:cNvPr id="56" name="Группа 55"/>
            <p:cNvGrpSpPr/>
            <p:nvPr/>
          </p:nvGrpSpPr>
          <p:grpSpPr>
            <a:xfrm rot="10800000">
              <a:off x="8024680" y="-27383"/>
              <a:ext cx="3431510" cy="3528390"/>
              <a:chOff x="8422040" y="3339859"/>
              <a:chExt cx="3431510" cy="3528390"/>
            </a:xfrm>
          </p:grpSpPr>
          <p:sp>
            <p:nvSpPr>
              <p:cNvPr id="61" name="Равнобедренный треугольник 60"/>
              <p:cNvSpPr/>
              <p:nvPr/>
            </p:nvSpPr>
            <p:spPr>
              <a:xfrm rot="10800000">
                <a:off x="9502160" y="4437112"/>
                <a:ext cx="1060704" cy="91440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Равнобедренный треугольник 61"/>
              <p:cNvSpPr/>
              <p:nvPr/>
            </p:nvSpPr>
            <p:spPr>
              <a:xfrm>
                <a:off x="8422040" y="4857911"/>
                <a:ext cx="2331991" cy="2010338"/>
              </a:xfrm>
              <a:prstGeom prst="triangle">
                <a:avLst/>
              </a:prstGeom>
              <a:solidFill>
                <a:srgbClr val="FCD5B5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3" name="Равнобедренный треугольник 62"/>
              <p:cNvSpPr/>
              <p:nvPr/>
            </p:nvSpPr>
            <p:spPr>
              <a:xfrm>
                <a:off x="9521559" y="3339859"/>
                <a:ext cx="2331991" cy="2010338"/>
              </a:xfrm>
              <a:prstGeom prst="triangle">
                <a:avLst/>
              </a:prstGeom>
              <a:noFill/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grpSp>
          <p:nvGrpSpPr>
            <p:cNvPr id="57" name="Группа 56"/>
            <p:cNvGrpSpPr/>
            <p:nvPr/>
          </p:nvGrpSpPr>
          <p:grpSpPr>
            <a:xfrm>
              <a:off x="8422040" y="3339859"/>
              <a:ext cx="3431510" cy="3545525"/>
              <a:chOff x="8422040" y="3339859"/>
              <a:chExt cx="3431510" cy="3545525"/>
            </a:xfrm>
          </p:grpSpPr>
          <p:sp>
            <p:nvSpPr>
              <p:cNvPr id="58" name="Равнобедренный треугольник 57"/>
              <p:cNvSpPr/>
              <p:nvPr/>
            </p:nvSpPr>
            <p:spPr>
              <a:xfrm rot="10800000">
                <a:off x="9502160" y="4437112"/>
                <a:ext cx="1060704" cy="914400"/>
              </a:xfrm>
              <a:prstGeom prst="triangle">
                <a:avLst/>
              </a:prstGeom>
              <a:solidFill>
                <a:srgbClr val="FCD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Равнобедренный треугольник 58"/>
              <p:cNvSpPr/>
              <p:nvPr/>
            </p:nvSpPr>
            <p:spPr>
              <a:xfrm>
                <a:off x="8422040" y="4875046"/>
                <a:ext cx="2331991" cy="2010338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9521559" y="3339859"/>
                <a:ext cx="2331991" cy="2010338"/>
              </a:xfrm>
              <a:prstGeom prst="triangle">
                <a:avLst/>
              </a:prstGeom>
              <a:noFill/>
              <a:ln w="190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62641" y="260648"/>
            <a:ext cx="10829359" cy="562074"/>
          </a:xfrm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ДЕМОНСТРАЦИОННЫЙ ЭКЗАМЕН</a:t>
            </a:r>
            <a:endParaRPr lang="ru-RU" sz="32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1" name="Группа 160"/>
          <p:cNvGrpSpPr/>
          <p:nvPr/>
        </p:nvGrpSpPr>
        <p:grpSpPr>
          <a:xfrm>
            <a:off x="77049" y="-5681"/>
            <a:ext cx="1396809" cy="1009216"/>
            <a:chOff x="77039" y="-5681"/>
            <a:chExt cx="1396627" cy="1009216"/>
          </a:xfrm>
        </p:grpSpPr>
        <p:sp>
          <p:nvSpPr>
            <p:cNvPr id="53" name="Равнобедренный треугольник 52"/>
            <p:cNvSpPr/>
            <p:nvPr/>
          </p:nvSpPr>
          <p:spPr>
            <a:xfrm rot="10800000">
              <a:off x="412962" y="-5681"/>
              <a:ext cx="1060704" cy="914400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Равнобедренный треугольник 53"/>
            <p:cNvSpPr/>
            <p:nvPr/>
          </p:nvSpPr>
          <p:spPr>
            <a:xfrm>
              <a:off x="77039" y="260648"/>
              <a:ext cx="861749" cy="742887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5" name="Объект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81" y="171174"/>
              <a:ext cx="657607" cy="720080"/>
            </a:xfrm>
            <a:prstGeom prst="rect">
              <a:avLst/>
            </a:prstGeom>
          </p:spPr>
        </p:pic>
      </p:grpSp>
      <p:sp>
        <p:nvSpPr>
          <p:cNvPr id="74" name="Заголовок 1"/>
          <p:cNvSpPr txBox="1">
            <a:spLocks/>
          </p:cNvSpPr>
          <p:nvPr/>
        </p:nvSpPr>
        <p:spPr>
          <a:xfrm>
            <a:off x="1342854" y="260648"/>
            <a:ext cx="9794363" cy="56207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38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3EC7-5651-416D-8C57-687BAAC2C1FB}" type="slidenum">
              <a:rPr lang="ru-RU" smtClean="0"/>
              <a:t>20</a:t>
            </a:fld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342854" y="908720"/>
            <a:ext cx="8079814" cy="745460"/>
          </a:xfrm>
          <a:prstGeom prst="roundRect">
            <a:avLst/>
          </a:prstGeom>
          <a:solidFill>
            <a:schemeClr val="accent6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>
              <a:lnSpc>
                <a:spcPts val="1200"/>
              </a:lnSpc>
              <a:defRPr sz="1600">
                <a:solidFill>
                  <a:sysClr val="windowText" lastClr="0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just">
              <a:lnSpc>
                <a:spcPct val="100000"/>
              </a:lnSpc>
            </a:pPr>
            <a:r>
              <a:rPr lang="ru-RU" sz="1400" b="1" dirty="0">
                <a:solidFill>
                  <a:prstClr val="black"/>
                </a:solidFill>
              </a:rPr>
              <a:t>Пр-2582 п.2б </a:t>
            </a:r>
            <a:r>
              <a:rPr lang="ru-RU" sz="1400" dirty="0">
                <a:solidFill>
                  <a:prstClr val="black"/>
                </a:solidFill>
              </a:rPr>
              <a:t>«внедрение демонстрационного экзамена по стандартам «</a:t>
            </a:r>
            <a:r>
              <a:rPr lang="ru-RU" sz="1400" dirty="0" err="1">
                <a:solidFill>
                  <a:prstClr val="black"/>
                </a:solidFill>
              </a:rPr>
              <a:t>Ворлдскиллс</a:t>
            </a:r>
            <a:r>
              <a:rPr lang="ru-RU" sz="1400" dirty="0">
                <a:solidFill>
                  <a:prstClr val="black"/>
                </a:solidFill>
              </a:rPr>
              <a:t> Россия» </a:t>
            </a:r>
            <a:r>
              <a:rPr lang="ru-RU" sz="1400" b="1" dirty="0">
                <a:solidFill>
                  <a:prstClr val="black"/>
                </a:solidFill>
              </a:rPr>
              <a:t>в качестве государственной итоговой аттестации</a:t>
            </a:r>
            <a:r>
              <a:rPr lang="ru-RU" sz="1400" dirty="0">
                <a:solidFill>
                  <a:prstClr val="black"/>
                </a:solidFill>
              </a:rPr>
              <a:t> по образовательным программам </a:t>
            </a:r>
            <a:r>
              <a:rPr lang="ru-RU" sz="1400" dirty="0" smtClean="0">
                <a:solidFill>
                  <a:prstClr val="black"/>
                </a:solidFill>
              </a:rPr>
              <a:t>СПО</a:t>
            </a:r>
          </a:p>
          <a:p>
            <a:pPr lvl="0" algn="just">
              <a:lnSpc>
                <a:spcPct val="100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 ( 29 декабря 2016 г.)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28082" y="2053644"/>
            <a:ext cx="6680283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/>
              </a:rPr>
              <a:t>44 ФГОС СПО по ТОП – 50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/>
              </a:rPr>
              <a:t>44 ПООП размещены в реестре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/>
              </a:rPr>
              <a:t>41 ФГОС СПО актуализированы на основе профессиональных стандартов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/>
                <a:ea typeface="Calibri"/>
              </a:rPr>
              <a:t>Приказ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Calibri"/>
              </a:rPr>
              <a:t>МОН от </a:t>
            </a: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/>
                <a:ea typeface="Calibri"/>
              </a:rPr>
              <a:t>17 ноября 2017 г. № 1138 «О внесении изменений в Порядок проведения государственной итоговой аттестации по образовательным программам среднего профессионального образования, утвержденный приказом Министерства образования и науки Российской Федерации от 16 августа 2013 г. № 968» 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Calibri"/>
              </a:rPr>
              <a:t> </a:t>
            </a:r>
            <a:endParaRPr lang="ru-RU" sz="1600" b="1" dirty="0" smtClean="0">
              <a:solidFill>
                <a:srgbClr val="4F81BD">
                  <a:lumMod val="50000"/>
                </a:srgbClr>
              </a:solidFill>
              <a:latin typeface="Times New Roman"/>
              <a:ea typeface="Times New Roman"/>
            </a:endParaRP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/>
              </a:rPr>
              <a:t>Примерные контрольно-оценочные средства по 9 профессиям СПО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/>
              </a:rPr>
              <a:t>Контрольно-измерительные материалы по 15 компетенциям </a:t>
            </a:r>
            <a:r>
              <a:rPr lang="ru-RU" sz="1600" b="1" dirty="0" err="1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/>
              </a:rPr>
              <a:t>Ворлдскиллс</a:t>
            </a:r>
            <a:endParaRPr lang="ru-RU" sz="1600" b="1" dirty="0" smtClean="0">
              <a:solidFill>
                <a:srgbClr val="4F81BD">
                  <a:lumMod val="50000"/>
                </a:srgbClr>
              </a:solidFill>
              <a:latin typeface="Times New Roman"/>
              <a:ea typeface="Times New Roman"/>
            </a:endParaRP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 panose="02020603050405020304" pitchFamily="18" charset="0"/>
              </a:rPr>
              <a:t>Положение о стандартах </a:t>
            </a:r>
            <a:r>
              <a:rPr lang="ru-RU" sz="1600" b="1" dirty="0" err="1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 panose="02020603050405020304" pitchFamily="18" charset="0"/>
              </a:rPr>
              <a:t>Ворлдскиллс</a:t>
            </a:r>
            <a:endParaRPr lang="ru-RU" sz="1600" b="1" dirty="0" smtClean="0">
              <a:solidFill>
                <a:srgbClr val="4F81BD">
                  <a:lumMod val="50000"/>
                </a:srgbClr>
              </a:solidFill>
              <a:latin typeface="Times New Roman"/>
              <a:ea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 panose="02020603050405020304" pitchFamily="18" charset="0"/>
              </a:rPr>
              <a:t>Методика проведения ДЭ по стандартам </a:t>
            </a:r>
            <a:r>
              <a:rPr lang="ru-RU" sz="1600" b="1" dirty="0" err="1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 panose="02020603050405020304" pitchFamily="18" charset="0"/>
              </a:rPr>
              <a:t>Ворлдскиллс</a:t>
            </a: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 panose="02020603050405020304" pitchFamily="18" charset="0"/>
              </a:rPr>
              <a:t> 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/>
                <a:ea typeface="Times New Roman" panose="02020603050405020304" pitchFamily="18" charset="0"/>
              </a:rPr>
              <a:t>Методические рекомендации по проведению ДЭ в составе ГИА</a:t>
            </a:r>
            <a:endParaRPr lang="ru-RU" sz="1600" b="1" dirty="0" smtClean="0">
              <a:solidFill>
                <a:srgbClr val="4F81BD">
                  <a:lumMod val="5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buFont typeface="Wingdings" pitchFamily="2" charset="2"/>
              <a:buChar char="ü"/>
              <a:tabLst>
                <a:tab pos="907415" algn="l"/>
              </a:tabLst>
            </a:pPr>
            <a:endParaRPr lang="ru-RU" sz="1600" b="1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66" y="1783886"/>
            <a:ext cx="3670778" cy="256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423466" y="4474231"/>
            <a:ext cx="3662423" cy="229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Внедрение ДЭ в </a:t>
            </a:r>
            <a:r>
              <a:rPr lang="ru-RU" sz="2000" b="1" smtClean="0">
                <a:solidFill>
                  <a:srgbClr val="002060"/>
                </a:solidFill>
              </a:rPr>
              <a:t>рамках ГИА: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24 субъекта РФ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44 ПОО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9 профессий СПО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15 компетенций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1,1 тыс. выпускников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15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80160" cy="1280160"/>
          </a:xfrm>
          <a:prstGeom prst="rect">
            <a:avLst/>
          </a:prstGeom>
        </p:spPr>
      </p:pic>
      <p:sp>
        <p:nvSpPr>
          <p:cNvPr id="9" name="Полилиния 8"/>
          <p:cNvSpPr/>
          <p:nvPr/>
        </p:nvSpPr>
        <p:spPr>
          <a:xfrm>
            <a:off x="1280161" y="423948"/>
            <a:ext cx="10911839" cy="1167401"/>
          </a:xfrm>
          <a:custGeom>
            <a:avLst/>
            <a:gdLst>
              <a:gd name="connsiteX0" fmla="*/ 0 w 11422390"/>
              <a:gd name="connsiteY0" fmla="*/ 440531 h 1167401"/>
              <a:gd name="connsiteX1" fmla="*/ 6217920 w 11422390"/>
              <a:gd name="connsiteY1" fmla="*/ 448844 h 1167401"/>
              <a:gd name="connsiteX2" fmla="*/ 6575367 w 11422390"/>
              <a:gd name="connsiteY2" fmla="*/ 1163738 h 1167401"/>
              <a:gd name="connsiteX3" fmla="*/ 10989425 w 11422390"/>
              <a:gd name="connsiteY3" fmla="*/ 99709 h 1167401"/>
              <a:gd name="connsiteX4" fmla="*/ 11014363 w 11422390"/>
              <a:gd name="connsiteY4" fmla="*/ 108022 h 1167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2390" h="1167401">
                <a:moveTo>
                  <a:pt x="0" y="440531"/>
                </a:moveTo>
                <a:cubicBezTo>
                  <a:pt x="2561013" y="384420"/>
                  <a:pt x="5122026" y="328310"/>
                  <a:pt x="6217920" y="448844"/>
                </a:cubicBezTo>
                <a:cubicBezTo>
                  <a:pt x="7313814" y="569378"/>
                  <a:pt x="5780116" y="1221927"/>
                  <a:pt x="6575367" y="1163738"/>
                </a:cubicBezTo>
                <a:cubicBezTo>
                  <a:pt x="7370618" y="1105549"/>
                  <a:pt x="10249592" y="275662"/>
                  <a:pt x="10989425" y="99709"/>
                </a:cubicBezTo>
                <a:cubicBezTo>
                  <a:pt x="11729258" y="-76244"/>
                  <a:pt x="11371810" y="15889"/>
                  <a:pt x="11014363" y="108022"/>
                </a:cubicBezTo>
              </a:path>
            </a:pathLst>
          </a:custGeom>
          <a:noFill/>
          <a:ln>
            <a:solidFill>
              <a:srgbClr val="A3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798839" y="270749"/>
            <a:ext cx="3550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Время профессионального роста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4402" y="2823436"/>
            <a:ext cx="7307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A52D36"/>
                </a:solidFill>
              </a:rPr>
              <a:t>Благодарю за внимание</a:t>
            </a:r>
            <a:endParaRPr lang="ru-RU" sz="5400" dirty="0">
              <a:solidFill>
                <a:srgbClr val="A52D36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439972"/>
            <a:ext cx="12192000" cy="141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3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34" y="914399"/>
            <a:ext cx="8972550" cy="5160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52" y="3428808"/>
            <a:ext cx="329668" cy="3206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032" y="3610363"/>
            <a:ext cx="313984" cy="30542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924" y="3436950"/>
            <a:ext cx="313984" cy="30542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059" y="4507144"/>
            <a:ext cx="287860" cy="28000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027" y="4572863"/>
            <a:ext cx="248064" cy="2412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011" y="4545854"/>
            <a:ext cx="248064" cy="24129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919" y="4083476"/>
            <a:ext cx="248064" cy="24129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626" y="4942390"/>
            <a:ext cx="248064" cy="24129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33" y="4257602"/>
            <a:ext cx="226278" cy="22010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345" y="4666503"/>
            <a:ext cx="248064" cy="24129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892" y="4944918"/>
            <a:ext cx="248064" cy="24129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908" y="4952838"/>
            <a:ext cx="248064" cy="24129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87" y="2916495"/>
            <a:ext cx="248064" cy="24129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243" y="3157794"/>
            <a:ext cx="248064" cy="24129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011" y="2489316"/>
            <a:ext cx="248064" cy="24129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852" y="3072808"/>
            <a:ext cx="251971" cy="24509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028" y="3468496"/>
            <a:ext cx="248064" cy="24129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289" y="3925570"/>
            <a:ext cx="232754" cy="22640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117" y="3797474"/>
            <a:ext cx="205974" cy="200357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682" y="3382350"/>
            <a:ext cx="234407" cy="22801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712" y="3616643"/>
            <a:ext cx="156222" cy="15196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6871" y="1322209"/>
            <a:ext cx="86816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Контактная информация:</a:t>
            </a:r>
          </a:p>
          <a:p>
            <a:r>
              <a:rPr lang="ru-RU" sz="2000" dirty="0"/>
              <a:t>Россия г. Ярославль, ул. Богдановича, 16 </a:t>
            </a:r>
          </a:p>
          <a:p>
            <a:r>
              <a:rPr lang="ru-RU" sz="2000" dirty="0"/>
              <a:t>Тел.: +7 (4852) 21-06-83 </a:t>
            </a:r>
          </a:p>
          <a:p>
            <a:r>
              <a:rPr lang="ru-RU" sz="2000" dirty="0"/>
              <a:t>Сайт: www.iro.yar.ru</a:t>
            </a:r>
          </a:p>
          <a:p>
            <a:r>
              <a:rPr lang="ru-RU" sz="2000" dirty="0" smtClean="0"/>
              <a:t>E-</a:t>
            </a:r>
            <a:r>
              <a:rPr lang="ru-RU" sz="2000" dirty="0" err="1" smtClean="0"/>
              <a:t>mail</a:t>
            </a:r>
            <a:r>
              <a:rPr lang="ru-RU" sz="2000" dirty="0" smtClean="0"/>
              <a:t> ИРО: </a:t>
            </a:r>
            <a:r>
              <a:rPr lang="ru-RU" sz="2000" dirty="0" smtClean="0">
                <a:hlinkClick r:id="rId13"/>
              </a:rPr>
              <a:t>rcnit@iro.yar.ru</a:t>
            </a:r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r>
              <a:rPr lang="ru-RU" sz="2000" b="1" dirty="0" smtClean="0"/>
              <a:t>Кафедра профессионального образования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Заведующий </a:t>
            </a:r>
            <a:r>
              <a:rPr lang="ru-RU" sz="2000" dirty="0" smtClean="0"/>
              <a:t>кафедрой: </a:t>
            </a:r>
            <a:r>
              <a:rPr lang="ru-RU" sz="2000" dirty="0" err="1" smtClean="0"/>
              <a:t>Харавинина</a:t>
            </a:r>
            <a:r>
              <a:rPr lang="ru-RU" sz="2000" dirty="0" smtClean="0"/>
              <a:t> </a:t>
            </a:r>
            <a:r>
              <a:rPr lang="ru-RU" sz="2000" dirty="0"/>
              <a:t>Любовь Николаевна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Методист: Лебедев </a:t>
            </a:r>
            <a:r>
              <a:rPr lang="ru-RU" sz="2000" dirty="0"/>
              <a:t>Михаил </a:t>
            </a:r>
            <a:r>
              <a:rPr lang="ru-RU" sz="2000" dirty="0" smtClean="0"/>
              <a:t>Константинович </a:t>
            </a:r>
            <a:r>
              <a:rPr lang="ru-RU" sz="2000" dirty="0"/>
              <a:t>E-</a:t>
            </a:r>
            <a:r>
              <a:rPr lang="ru-RU" sz="2000" dirty="0" err="1"/>
              <a:t>mail</a:t>
            </a:r>
            <a:r>
              <a:rPr lang="ru-RU" sz="2000" dirty="0"/>
              <a:t>: </a:t>
            </a:r>
            <a:r>
              <a:rPr lang="en-US" sz="2000" dirty="0">
                <a:hlinkClick r:id="rId14"/>
              </a:rPr>
              <a:t>lebedevmk</a:t>
            </a:r>
            <a:r>
              <a:rPr lang="en-US" sz="2000" u="sng" dirty="0">
                <a:hlinkClick r:id="rId14"/>
              </a:rPr>
              <a:t>@iro.yar.ru</a:t>
            </a:r>
            <a:endParaRPr lang="en-US" sz="2000" u="sng" dirty="0"/>
          </a:p>
          <a:p>
            <a:endParaRPr lang="ru-RU" sz="2000" dirty="0" smtClean="0"/>
          </a:p>
          <a:p>
            <a:r>
              <a:rPr lang="ru-RU" sz="2000" dirty="0" smtClean="0"/>
              <a:t>Тел</a:t>
            </a:r>
            <a:r>
              <a:rPr lang="ru-RU" sz="2000" dirty="0"/>
              <a:t>.: +7 (4852) </a:t>
            </a:r>
            <a:r>
              <a:rPr lang="ru-RU" sz="2000" dirty="0" smtClean="0"/>
              <a:t>23-08-31 </a:t>
            </a:r>
            <a:endParaRPr lang="ru-RU" sz="2000" dirty="0"/>
          </a:p>
          <a:p>
            <a:r>
              <a:rPr lang="ru-RU" sz="2000" dirty="0" smtClean="0"/>
              <a:t>E-</a:t>
            </a:r>
            <a:r>
              <a:rPr lang="ru-RU" sz="2000" dirty="0" err="1" smtClean="0"/>
              <a:t>mai</a:t>
            </a:r>
            <a:r>
              <a:rPr lang="en-US" sz="2000" dirty="0" smtClean="0"/>
              <a:t>l</a:t>
            </a:r>
            <a:r>
              <a:rPr lang="ru-RU" sz="2000" dirty="0" smtClean="0"/>
              <a:t>: </a:t>
            </a:r>
            <a:r>
              <a:rPr lang="en-US" sz="2000" dirty="0" smtClean="0">
                <a:hlinkClick r:id="rId15"/>
              </a:rPr>
              <a:t>cpo@iro.yar.ru</a:t>
            </a:r>
            <a:endParaRPr lang="ru-RU" sz="2000" dirty="0"/>
          </a:p>
          <a:p>
            <a:endParaRPr lang="ru-RU" sz="2000" dirty="0" smtClean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7" y="115612"/>
            <a:ext cx="1117697" cy="1087214"/>
          </a:xfrm>
          <a:prstGeom prst="rect">
            <a:avLst/>
          </a:prstGeom>
        </p:spPr>
      </p:pic>
      <p:sp>
        <p:nvSpPr>
          <p:cNvPr id="38" name="Полилиния 37"/>
          <p:cNvSpPr/>
          <p:nvPr/>
        </p:nvSpPr>
        <p:spPr>
          <a:xfrm>
            <a:off x="1280162" y="423948"/>
            <a:ext cx="7876390" cy="1167401"/>
          </a:xfrm>
          <a:custGeom>
            <a:avLst/>
            <a:gdLst>
              <a:gd name="connsiteX0" fmla="*/ 0 w 11422390"/>
              <a:gd name="connsiteY0" fmla="*/ 440531 h 1167401"/>
              <a:gd name="connsiteX1" fmla="*/ 6217920 w 11422390"/>
              <a:gd name="connsiteY1" fmla="*/ 448844 h 1167401"/>
              <a:gd name="connsiteX2" fmla="*/ 6575367 w 11422390"/>
              <a:gd name="connsiteY2" fmla="*/ 1163738 h 1167401"/>
              <a:gd name="connsiteX3" fmla="*/ 10989425 w 11422390"/>
              <a:gd name="connsiteY3" fmla="*/ 99709 h 1167401"/>
              <a:gd name="connsiteX4" fmla="*/ 11014363 w 11422390"/>
              <a:gd name="connsiteY4" fmla="*/ 108022 h 1167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22390" h="1167401">
                <a:moveTo>
                  <a:pt x="0" y="440531"/>
                </a:moveTo>
                <a:cubicBezTo>
                  <a:pt x="2561013" y="384420"/>
                  <a:pt x="5122026" y="328310"/>
                  <a:pt x="6217920" y="448844"/>
                </a:cubicBezTo>
                <a:cubicBezTo>
                  <a:pt x="7313814" y="569378"/>
                  <a:pt x="5780116" y="1221927"/>
                  <a:pt x="6575367" y="1163738"/>
                </a:cubicBezTo>
                <a:cubicBezTo>
                  <a:pt x="7370618" y="1105549"/>
                  <a:pt x="10249592" y="275662"/>
                  <a:pt x="10989425" y="99709"/>
                </a:cubicBezTo>
                <a:cubicBezTo>
                  <a:pt x="11729258" y="-76244"/>
                  <a:pt x="11371810" y="15889"/>
                  <a:pt x="11014363" y="108022"/>
                </a:cubicBezTo>
              </a:path>
            </a:pathLst>
          </a:custGeom>
          <a:noFill/>
          <a:ln>
            <a:solidFill>
              <a:srgbClr val="A32D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048000" y="1524000"/>
            <a:ext cx="6096000" cy="381000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622" y="4634867"/>
            <a:ext cx="248064" cy="24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7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39972"/>
            <a:ext cx="12192000" cy="14180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5925"/>
            <a:ext cx="12192000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Нормативно-правовой аспект введения и реализации ФГОС СПО ТОП-50/ актуализированных ФГОС СПО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" y="368043"/>
            <a:ext cx="12192000" cy="45243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ПЛАН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endParaRPr lang="ru-RU" sz="2400" b="1" dirty="0">
              <a:solidFill>
                <a:srgbClr val="7030A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Организации </a:t>
            </a:r>
            <a:r>
              <a:rPr lang="ru-RU" sz="2400" b="1" dirty="0">
                <a:solidFill>
                  <a:srgbClr val="002060"/>
                </a:solidFill>
              </a:rPr>
              <a:t>обеспечивающие нормативно-правовое введения ФГОС СПО </a:t>
            </a:r>
            <a:r>
              <a:rPr lang="ru-RU" sz="2400" b="1" dirty="0" smtClean="0">
                <a:solidFill>
                  <a:srgbClr val="002060"/>
                </a:solidFill>
              </a:rPr>
              <a:t>ТОП-50/ </a:t>
            </a:r>
            <a:r>
              <a:rPr lang="ru-RU" sz="2400" b="1" dirty="0">
                <a:solidFill>
                  <a:srgbClr val="002060"/>
                </a:solidFill>
              </a:rPr>
              <a:t>актуализированных ФГОС СПО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Нормативно-правовая база введения ФГОС СПО ТОП-50/актуализированных ФГОС СПО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Сравнительный анализ ФГОС СПО 3+ </a:t>
            </a:r>
            <a:r>
              <a:rPr lang="ru-RU" sz="2400" b="1" dirty="0">
                <a:solidFill>
                  <a:srgbClr val="002060"/>
                </a:solidFill>
              </a:rPr>
              <a:t>и ФГОС СПО </a:t>
            </a:r>
            <a:r>
              <a:rPr lang="ru-RU" sz="24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2400" b="1" dirty="0">
                <a:solidFill>
                  <a:srgbClr val="002060"/>
                </a:solidFill>
              </a:rPr>
              <a:t>ФГОС </a:t>
            </a:r>
            <a:r>
              <a:rPr lang="ru-RU" sz="2400" b="1" dirty="0" smtClean="0">
                <a:solidFill>
                  <a:srgbClr val="002060"/>
                </a:solidFill>
              </a:rPr>
              <a:t>СПО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Требования ФГОС СПО ТОП-50/актуализированных </a:t>
            </a:r>
            <a:r>
              <a:rPr lang="ru-RU" sz="2400" b="1" dirty="0" smtClean="0">
                <a:solidFill>
                  <a:srgbClr val="002060"/>
                </a:solidFill>
              </a:rPr>
              <a:t>ФГОС  СПО в отношении применения ПООП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Требования ФГОС СПО ТОП-50/актуализированных ФГОС  СПО </a:t>
            </a:r>
            <a:r>
              <a:rPr lang="ru-RU" sz="2400" b="1" dirty="0" smtClean="0">
                <a:solidFill>
                  <a:srgbClr val="002060"/>
                </a:solidFill>
              </a:rPr>
              <a:t>к кадровым условиям реализации образовательной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32512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110484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1</a:t>
            </a:r>
            <a:r>
              <a:rPr lang="ru-RU" sz="1600" b="1" dirty="0">
                <a:solidFill>
                  <a:srgbClr val="002060"/>
                </a:solidFill>
              </a:rPr>
              <a:t>. Организации обеспечивающие нормативно-правовое введения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3943" y="481437"/>
            <a:ext cx="11806541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Министерство просвещения Российской Федерации (</a:t>
            </a:r>
            <a:r>
              <a:rPr lang="ru-RU" b="1" dirty="0" err="1" smtClean="0"/>
              <a:t>Минпросвещение</a:t>
            </a:r>
            <a:r>
              <a:rPr lang="ru-RU" b="1" dirty="0" smtClean="0"/>
              <a:t> России)</a:t>
            </a:r>
          </a:p>
          <a:p>
            <a:r>
              <a:rPr lang="ru-RU" b="1" dirty="0" smtClean="0"/>
              <a:t>Департамент государственной политики в сфере профессионального образования и опережающей подготовки кадров (директор </a:t>
            </a:r>
            <a:r>
              <a:rPr lang="ru-RU" b="1" dirty="0" err="1" smtClean="0"/>
              <a:t>Черноскутова</a:t>
            </a:r>
            <a:r>
              <a:rPr lang="ru-RU" b="1" dirty="0" smtClean="0"/>
              <a:t> Инна Анатольевна)  </a:t>
            </a:r>
            <a:r>
              <a:rPr lang="en-US" b="1" dirty="0" smtClean="0">
                <a:hlinkClick r:id="rId2"/>
              </a:rPr>
              <a:t>https</a:t>
            </a:r>
            <a:r>
              <a:rPr lang="en-US" b="1" dirty="0">
                <a:hlinkClick r:id="rId2"/>
              </a:rPr>
              <a:t>://</a:t>
            </a:r>
            <a:r>
              <a:rPr lang="en-US" b="1" dirty="0" smtClean="0">
                <a:hlinkClick r:id="rId2"/>
              </a:rPr>
              <a:t>edu.gov.ru/about/departments/professional_education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3938" y="1515647"/>
            <a:ext cx="11806541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Федеральный институт развития образования </a:t>
            </a:r>
            <a:r>
              <a:rPr lang="ru-RU" b="1" dirty="0" smtClean="0"/>
              <a:t>Российской </a:t>
            </a:r>
            <a:r>
              <a:rPr lang="ru-RU" b="1" dirty="0"/>
              <a:t>академии народного хозяйства и государственной службы при Президенте Российской </a:t>
            </a:r>
            <a:r>
              <a:rPr lang="ru-RU" b="1" dirty="0" smtClean="0"/>
              <a:t>Федерации</a:t>
            </a:r>
            <a:r>
              <a:rPr lang="en-US" b="1" dirty="0" smtClean="0"/>
              <a:t>/</a:t>
            </a:r>
            <a:r>
              <a:rPr lang="ru-RU" b="1" dirty="0" smtClean="0"/>
              <a:t>Профессиональное образование </a:t>
            </a:r>
            <a:r>
              <a:rPr lang="en-US" b="1" dirty="0">
                <a:solidFill>
                  <a:schemeClr val="bg1"/>
                </a:solidFill>
                <a:hlinkClick r:id="rId3"/>
              </a:rPr>
              <a:t>http://www.firo.ru/?</a:t>
            </a:r>
            <a:r>
              <a:rPr lang="en-US" b="1" dirty="0" smtClean="0">
                <a:solidFill>
                  <a:schemeClr val="bg1"/>
                </a:solidFill>
                <a:hlinkClick r:id="rId3"/>
              </a:rPr>
              <a:t>page_id=610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3953" y="2788379"/>
            <a:ext cx="11806541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Центр развития </a:t>
            </a:r>
            <a:r>
              <a:rPr lang="ru-RU" b="1" dirty="0"/>
              <a:t>профессионального образования (ЦРПО)</a:t>
            </a:r>
            <a:r>
              <a:rPr lang="ru-RU" b="1" i="1" dirty="0"/>
              <a:t> создан на базе Московского политехнического университета как экспертная и исследовательская площадка, а также как проектный офис по реализации программ Минобрнауки России в сфере профессионального образования и подготовки кадров.</a:t>
            </a:r>
            <a:endParaRPr lang="ru-RU" dirty="0"/>
          </a:p>
          <a:p>
            <a:r>
              <a:rPr lang="ru-RU" b="1" dirty="0" smtClean="0"/>
              <a:t>Документы </a:t>
            </a:r>
            <a:r>
              <a:rPr lang="ru-RU" b="1" dirty="0"/>
              <a:t> </a:t>
            </a:r>
            <a:r>
              <a:rPr lang="en-US" b="1" dirty="0" smtClean="0">
                <a:hlinkClick r:id="rId4"/>
              </a:rPr>
              <a:t>http</a:t>
            </a:r>
            <a:r>
              <a:rPr lang="en-US" b="1" dirty="0">
                <a:hlinkClick r:id="rId4"/>
              </a:rPr>
              <a:t>://www.crpo-mpu.com/434438340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5075" y="2279720"/>
            <a:ext cx="11806539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Федеральные учебно-методические объединения </a:t>
            </a:r>
            <a:r>
              <a:rPr lang="ru-RU" b="1" dirty="0"/>
              <a:t>в среднем профессиональном </a:t>
            </a:r>
            <a:r>
              <a:rPr lang="ru-RU" b="1" dirty="0" smtClean="0"/>
              <a:t>образовании </a:t>
            </a:r>
            <a:r>
              <a:rPr lang="en-US" b="1" u="sng" dirty="0" smtClean="0">
                <a:hlinkClick r:id="rId5"/>
              </a:rPr>
              <a:t>http</a:t>
            </a:r>
            <a:r>
              <a:rPr lang="en-US" b="1" u="sng" dirty="0">
                <a:hlinkClick r:id="rId5"/>
              </a:rPr>
              <a:t>://fumo-spo.ru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3948" y="4555605"/>
            <a:ext cx="118065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Федеральный реестр примерных основных образовательных программ </a:t>
            </a:r>
            <a:r>
              <a:rPr lang="ru-RU" b="1" dirty="0" smtClean="0"/>
              <a:t>СПО </a:t>
            </a:r>
            <a:r>
              <a:rPr lang="en-US" b="1" dirty="0">
                <a:hlinkClick r:id="rId6"/>
              </a:rPr>
              <a:t>http://</a:t>
            </a:r>
            <a:r>
              <a:rPr lang="en-US" b="1" dirty="0" smtClean="0">
                <a:hlinkClick r:id="rId6"/>
              </a:rPr>
              <a:t>www.reestrspo.ru</a:t>
            </a:r>
            <a:r>
              <a:rPr lang="ru-RU" b="1" dirty="0" smtClean="0"/>
              <a:t>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5073" y="4152499"/>
            <a:ext cx="1178881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Министерство труда </a:t>
            </a:r>
            <a:r>
              <a:rPr lang="ru-RU" b="1" dirty="0" smtClean="0"/>
              <a:t> и </a:t>
            </a:r>
            <a:r>
              <a:rPr lang="ru-RU" b="1" dirty="0"/>
              <a:t>социальной </a:t>
            </a:r>
            <a:r>
              <a:rPr lang="ru-RU" b="1" dirty="0" smtClean="0"/>
              <a:t>защиты РФ. Реестр проф. стандартов  </a:t>
            </a:r>
            <a:r>
              <a:rPr lang="en-US" b="1" dirty="0" smtClean="0">
                <a:hlinkClick r:id="rId7"/>
              </a:rPr>
              <a:t>http</a:t>
            </a:r>
            <a:r>
              <a:rPr lang="en-US" b="1" dirty="0">
                <a:hlinkClick r:id="rId7"/>
              </a:rPr>
              <a:t>://</a:t>
            </a:r>
            <a:r>
              <a:rPr lang="en-US" b="1" dirty="0" smtClean="0">
                <a:hlinkClick r:id="rId7"/>
              </a:rPr>
              <a:t>profstandart.rosmintrud.ru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7347" y="5064059"/>
            <a:ext cx="118065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Академия профессионального </a:t>
            </a:r>
            <a:r>
              <a:rPr lang="ru-RU" b="1" dirty="0" smtClean="0"/>
              <a:t>развития</a:t>
            </a:r>
            <a:r>
              <a:rPr lang="ru-RU" b="1" dirty="0"/>
              <a:t> </a:t>
            </a:r>
            <a:r>
              <a:rPr lang="ru-RU" b="1" u="sng" dirty="0">
                <a:hlinkClick r:id="rId8"/>
              </a:rPr>
              <a:t>http://academy-prof.ru</a:t>
            </a:r>
            <a:r>
              <a:rPr lang="ru-RU" b="1" u="sng" dirty="0" smtClean="0">
                <a:hlinkClick r:id="rId8"/>
              </a:rPr>
              <a:t>/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7347" y="5433391"/>
            <a:ext cx="11806536" cy="14773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Национальное агентство </a:t>
            </a:r>
            <a:r>
              <a:rPr lang="ru-RU" b="1" dirty="0"/>
              <a:t>развития </a:t>
            </a:r>
            <a:r>
              <a:rPr lang="ru-RU" b="1" dirty="0" smtClean="0"/>
              <a:t>квалификаций </a:t>
            </a:r>
            <a:r>
              <a:rPr lang="ru-RU" b="1" u="sng" dirty="0" smtClean="0">
                <a:hlinkClick r:id="rId9"/>
              </a:rPr>
              <a:t>https</a:t>
            </a:r>
            <a:r>
              <a:rPr lang="ru-RU" b="1" u="sng" dirty="0">
                <a:hlinkClick r:id="rId9"/>
              </a:rPr>
              <a:t>://nark.ru/</a:t>
            </a:r>
            <a:endParaRPr lang="ru-RU" b="1" dirty="0"/>
          </a:p>
          <a:p>
            <a:pPr lvl="0"/>
            <a:r>
              <a:rPr lang="ru-RU" sz="1200" dirty="0" smtClean="0"/>
              <a:t>Российская </a:t>
            </a:r>
            <a:r>
              <a:rPr lang="ru-RU" sz="1200" dirty="0"/>
              <a:t>Федерация, от имени которой функции и полномочия учредителя осуществляет: </a:t>
            </a:r>
            <a:br>
              <a:rPr lang="ru-RU" sz="1200" dirty="0"/>
            </a:br>
            <a:r>
              <a:rPr lang="ru-RU" sz="1200" dirty="0"/>
              <a:t>- Министерство труда и социальной защиты Российской Федерации; </a:t>
            </a:r>
            <a:br>
              <a:rPr lang="ru-RU" sz="1200" dirty="0"/>
            </a:br>
            <a:r>
              <a:rPr lang="ru-RU" sz="1200" dirty="0"/>
              <a:t>- Министерство просвещения Российской Федерации; </a:t>
            </a:r>
            <a:br>
              <a:rPr lang="ru-RU" sz="1200" dirty="0"/>
            </a:br>
            <a:r>
              <a:rPr lang="ru-RU" sz="1200" dirty="0"/>
              <a:t>- Министерство науки и высшего образования Российской Федерации; </a:t>
            </a:r>
          </a:p>
          <a:p>
            <a:pPr lvl="0"/>
            <a:r>
              <a:rPr lang="ru-RU" sz="1200" dirty="0"/>
              <a:t>Российский союз промышленников и предпринимателей</a:t>
            </a:r>
          </a:p>
          <a:p>
            <a:pPr lvl="0"/>
            <a:r>
              <a:rPr lang="ru-RU" sz="1200" dirty="0"/>
              <a:t>Общероссийский союз «Федерация Независимых Профсоюзов России»</a:t>
            </a:r>
          </a:p>
        </p:txBody>
      </p:sp>
      <p:pic>
        <p:nvPicPr>
          <p:cNvPr id="15" name="Рисунок 14"/>
          <p:cNvPicPr/>
          <p:nvPr/>
        </p:nvPicPr>
        <p:blipFill rotWithShape="1">
          <a:blip r:embed="rId10"/>
          <a:srcRect l="4644" t="8707" r="6037" b="9634"/>
          <a:stretch/>
        </p:blipFill>
        <p:spPr bwMode="auto">
          <a:xfrm>
            <a:off x="518614" y="85099"/>
            <a:ext cx="8939285" cy="66068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11"/>
          <a:srcRect l="4798" t="8901" r="12849" b="4086"/>
          <a:stretch/>
        </p:blipFill>
        <p:spPr bwMode="auto">
          <a:xfrm>
            <a:off x="303953" y="195202"/>
            <a:ext cx="7640853" cy="58835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12"/>
          <a:srcRect t="13352" b="5183"/>
          <a:stretch/>
        </p:blipFill>
        <p:spPr bwMode="auto">
          <a:xfrm>
            <a:off x="945397" y="70123"/>
            <a:ext cx="9426901" cy="6832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13"/>
          <a:srcRect l="6502" t="9095" r="2941" b="4023"/>
          <a:stretch/>
        </p:blipFill>
        <p:spPr bwMode="auto">
          <a:xfrm>
            <a:off x="825688" y="90051"/>
            <a:ext cx="8134066" cy="68502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/>
          <p:cNvPicPr/>
          <p:nvPr/>
        </p:nvPicPr>
        <p:blipFill rotWithShape="1">
          <a:blip r:embed="rId14"/>
          <a:srcRect l="11456" t="12384" r="12694" b="4796"/>
          <a:stretch/>
        </p:blipFill>
        <p:spPr bwMode="auto">
          <a:xfrm>
            <a:off x="730154" y="70123"/>
            <a:ext cx="7710986" cy="67822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/>
          <p:cNvPicPr/>
          <p:nvPr/>
        </p:nvPicPr>
        <p:blipFill rotWithShape="1">
          <a:blip r:embed="rId15"/>
          <a:srcRect l="4489" t="8901" r="5882" b="8086"/>
          <a:stretch/>
        </p:blipFill>
        <p:spPr bwMode="auto">
          <a:xfrm>
            <a:off x="518614" y="138445"/>
            <a:ext cx="8441140" cy="67388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/>
          <p:cNvPicPr/>
          <p:nvPr/>
        </p:nvPicPr>
        <p:blipFill rotWithShape="1">
          <a:blip r:embed="rId16"/>
          <a:srcRect l="7430" t="7934" r="7585" b="14858"/>
          <a:stretch/>
        </p:blipFill>
        <p:spPr bwMode="auto">
          <a:xfrm>
            <a:off x="277347" y="45187"/>
            <a:ext cx="8853986" cy="6832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/>
          <p:cNvPicPr/>
          <p:nvPr/>
        </p:nvPicPr>
        <p:blipFill rotWithShape="1">
          <a:blip r:embed="rId17"/>
          <a:srcRect t="8321" b="15246"/>
          <a:stretch/>
        </p:blipFill>
        <p:spPr bwMode="auto">
          <a:xfrm>
            <a:off x="145042" y="45187"/>
            <a:ext cx="8771260" cy="66831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/>
          <p:cNvPicPr/>
          <p:nvPr/>
        </p:nvPicPr>
        <p:blipFill rotWithShape="1">
          <a:blip r:embed="rId18"/>
          <a:srcRect l="2631" t="8514" r="6192" b="11375"/>
          <a:stretch/>
        </p:blipFill>
        <p:spPr bwMode="auto">
          <a:xfrm>
            <a:off x="0" y="45357"/>
            <a:ext cx="8441140" cy="66829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2475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  <p:bldP spid="9" grpId="0" animBg="1"/>
      <p:bldP spid="13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192000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2. Нормативно-правовая база введения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6250" y="4350055"/>
            <a:ext cx="11510961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/>
              <a:t>Статья 2</a:t>
            </a:r>
            <a:r>
              <a:rPr lang="ru-RU" sz="2000" dirty="0" smtClean="0"/>
              <a:t>. </a:t>
            </a:r>
            <a:r>
              <a:rPr lang="ru-RU" sz="2000" dirty="0"/>
              <a:t>Часть </a:t>
            </a:r>
            <a:r>
              <a:rPr lang="ru-RU" sz="2000" dirty="0" smtClean="0"/>
              <a:t>10. </a:t>
            </a:r>
            <a:r>
              <a:rPr lang="ru-RU" sz="2000" b="1" dirty="0" smtClean="0"/>
              <a:t>Примерная основная образовательная программа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0055" y="2137825"/>
            <a:ext cx="11510961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/>
              <a:t>Статья </a:t>
            </a:r>
            <a:r>
              <a:rPr lang="ru-RU" sz="2000" dirty="0" smtClean="0"/>
              <a:t>12. </a:t>
            </a:r>
            <a:r>
              <a:rPr lang="ru-RU" sz="2000" dirty="0"/>
              <a:t>Часть 7. </a:t>
            </a:r>
            <a:r>
              <a:rPr lang="ru-RU" sz="2000" dirty="0" smtClean="0"/>
              <a:t> Организации</a:t>
            </a:r>
            <a:r>
              <a:rPr lang="ru-RU" sz="2000" dirty="0"/>
              <a:t>, осуществляющие образовательную деятельность по имеющим государственную аккредитацию образовательным программам </a:t>
            </a:r>
            <a:r>
              <a:rPr lang="ru-RU" sz="2000" dirty="0" smtClean="0"/>
              <a:t>…, </a:t>
            </a:r>
            <a:r>
              <a:rPr lang="ru-RU" sz="2000" dirty="0"/>
              <a:t>разрабатывают образовательные программы в соответствии с федеральными государственными образовательными стандартами и с </a:t>
            </a:r>
            <a:r>
              <a:rPr lang="ru-RU" sz="2000" b="1" dirty="0"/>
              <a:t>учетом</a:t>
            </a:r>
            <a:r>
              <a:rPr lang="ru-RU" sz="2000" dirty="0"/>
              <a:t> соответствующих </a:t>
            </a:r>
            <a:r>
              <a:rPr lang="ru-RU" sz="2000" b="1" dirty="0"/>
              <a:t>примерных основных образовательных </a:t>
            </a:r>
            <a:r>
              <a:rPr lang="ru-RU" sz="2000" b="1" dirty="0" smtClean="0"/>
              <a:t>программ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7175" y="4874595"/>
            <a:ext cx="11730036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ФГОС СПО </a:t>
            </a:r>
            <a:r>
              <a:rPr lang="ru-RU" sz="2000" dirty="0" smtClean="0"/>
              <a:t> по профессиям рабочих и служащих и специальностей специалистов среднего звена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7175" y="479317"/>
            <a:ext cx="1173003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ФЕДЕРАЛЬНЫЙ </a:t>
            </a:r>
            <a:r>
              <a:rPr lang="ru-RU" b="1" dirty="0" smtClean="0"/>
              <a:t>ЗАКОН</a:t>
            </a:r>
            <a:r>
              <a:rPr lang="ru-RU" dirty="0"/>
              <a:t> </a:t>
            </a:r>
            <a:r>
              <a:rPr lang="ru-RU" b="1" dirty="0" smtClean="0"/>
              <a:t>ОБ </a:t>
            </a:r>
            <a:r>
              <a:rPr lang="ru-RU" b="1" dirty="0"/>
              <a:t>ОБРАЗОВАНИИ В РОССИЙСКОЙ ФЕДЕРАЦИИ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6250" y="926437"/>
            <a:ext cx="11510961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/>
              <a:t>Статья 11</a:t>
            </a:r>
            <a:r>
              <a:rPr lang="ru-RU" sz="2000" dirty="0" smtClean="0"/>
              <a:t>.</a:t>
            </a:r>
            <a:r>
              <a:rPr lang="ru-RU" sz="2000" dirty="0"/>
              <a:t> Ч</a:t>
            </a:r>
            <a:r>
              <a:rPr lang="ru-RU" sz="2000" dirty="0" smtClean="0"/>
              <a:t>асть 7</a:t>
            </a:r>
            <a:r>
              <a:rPr lang="ru-RU" sz="2000" dirty="0"/>
              <a:t>. При формировании федеральных государственных образовательных стандартов </a:t>
            </a:r>
            <a:endParaRPr lang="ru-RU" sz="2000" dirty="0" smtClean="0"/>
          </a:p>
          <a:p>
            <a:r>
              <a:rPr lang="ru-RU" sz="2000" dirty="0" smtClean="0"/>
              <a:t>профессионального </a:t>
            </a:r>
            <a:r>
              <a:rPr lang="ru-RU" sz="2000" dirty="0"/>
              <a:t>образования учитываются положения соответствующих </a:t>
            </a:r>
            <a:r>
              <a:rPr lang="ru-RU" sz="2000" b="1" dirty="0"/>
              <a:t>профессиональных стандартов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76250" y="3694381"/>
            <a:ext cx="11510961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/>
              <a:t>Статья 2</a:t>
            </a:r>
            <a:r>
              <a:rPr lang="ru-RU" sz="2000" dirty="0" smtClean="0"/>
              <a:t>. </a:t>
            </a:r>
            <a:r>
              <a:rPr lang="ru-RU" sz="2000" dirty="0"/>
              <a:t>Часть </a:t>
            </a:r>
            <a:r>
              <a:rPr lang="ru-RU" sz="2000" dirty="0" smtClean="0"/>
              <a:t>9. О</a:t>
            </a:r>
            <a:r>
              <a:rPr lang="ru-RU" sz="2000" b="1" dirty="0" smtClean="0"/>
              <a:t>бразовательная программа 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65634" y="5414780"/>
            <a:ext cx="11695382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ФГОС СПО </a:t>
            </a:r>
            <a:r>
              <a:rPr lang="ru-RU" b="1" dirty="0" smtClean="0">
                <a:solidFill>
                  <a:srgbClr val="002060"/>
                </a:solidFill>
              </a:rPr>
              <a:t>ТОП-50, актуализированные </a:t>
            </a:r>
            <a:r>
              <a:rPr lang="ru-RU" b="1" dirty="0">
                <a:solidFill>
                  <a:srgbClr val="002060"/>
                </a:solidFill>
              </a:rPr>
              <a:t>ФГОС </a:t>
            </a:r>
            <a:r>
              <a:rPr lang="ru-RU" b="1" dirty="0" smtClean="0">
                <a:solidFill>
                  <a:srgbClr val="002060"/>
                </a:solidFill>
              </a:rPr>
              <a:t>СПО, ПООП СПО и профессиональные стандарты по профессиям и специальностям 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находятся  в </a:t>
            </a:r>
            <a:r>
              <a:rPr lang="ru-RU" b="1" dirty="0"/>
              <a:t>ф</a:t>
            </a:r>
            <a:r>
              <a:rPr lang="ru-RU" b="1" dirty="0" smtClean="0"/>
              <a:t>едеральном реестре</a:t>
            </a:r>
            <a:r>
              <a:rPr lang="ru-RU" b="1" dirty="0"/>
              <a:t> примерных основных образовательных программ СПО </a:t>
            </a:r>
            <a:r>
              <a:rPr lang="en-US" b="1" dirty="0" smtClean="0">
                <a:solidFill>
                  <a:srgbClr val="002060"/>
                </a:solidFill>
                <a:hlinkClick r:id="rId2"/>
              </a:rPr>
              <a:t>http</a:t>
            </a:r>
            <a:r>
              <a:rPr lang="en-US" b="1" dirty="0">
                <a:solidFill>
                  <a:srgbClr val="002060"/>
                </a:solidFill>
                <a:hlinkClick r:id="rId2"/>
              </a:rPr>
              <a:t>://</a:t>
            </a:r>
            <a:r>
              <a:rPr lang="en-US" b="1" dirty="0" smtClean="0">
                <a:solidFill>
                  <a:srgbClr val="002060"/>
                </a:solidFill>
                <a:hlinkClick r:id="rId2"/>
              </a:rPr>
              <a:t>www.reestrspo.ru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12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192000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2</a:t>
            </a:r>
            <a:r>
              <a:rPr lang="ru-RU" sz="1600" b="1" dirty="0" smtClean="0">
                <a:solidFill>
                  <a:srgbClr val="002060"/>
                </a:solidFill>
              </a:rPr>
              <a:t>. </a:t>
            </a:r>
            <a:r>
              <a:rPr lang="ru-RU" sz="1600" b="1" dirty="0">
                <a:solidFill>
                  <a:srgbClr val="002060"/>
                </a:solidFill>
              </a:rPr>
              <a:t>Нормативно-правовая база </a:t>
            </a:r>
            <a:r>
              <a:rPr lang="ru-RU" sz="1600" b="1" dirty="0" smtClean="0">
                <a:solidFill>
                  <a:srgbClr val="002060"/>
                </a:solidFill>
              </a:rPr>
              <a:t>введения ФГОС </a:t>
            </a:r>
            <a:r>
              <a:rPr lang="ru-RU" sz="1600" b="1" dirty="0">
                <a:solidFill>
                  <a:srgbClr val="002060"/>
                </a:solidFill>
              </a:rPr>
              <a:t>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50272" y="2933560"/>
            <a:ext cx="11121654" cy="7078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/>
              <a:t>Разъяснения </a:t>
            </a:r>
            <a:r>
              <a:rPr lang="ru-RU" sz="2000" b="1" dirty="0" smtClean="0"/>
              <a:t>по </a:t>
            </a:r>
            <a:r>
              <a:rPr lang="ru-RU" sz="2000" b="1" dirty="0"/>
              <a:t>вопросам введения </a:t>
            </a:r>
            <a:r>
              <a:rPr lang="ru-RU" sz="2000" b="1" dirty="0" smtClean="0"/>
              <a:t>ФГОС СПО </a:t>
            </a:r>
            <a:r>
              <a:rPr lang="ru-RU" sz="2000" b="1" dirty="0"/>
              <a:t>по 50 наиболее востребованным на рынке труда, новым и перспективным профессиям и специальностям </a:t>
            </a:r>
            <a:r>
              <a:rPr lang="ru-RU" sz="2000" dirty="0"/>
              <a:t> </a:t>
            </a:r>
            <a:r>
              <a:rPr lang="ru-RU" sz="2000" b="1" dirty="0" smtClean="0"/>
              <a:t>(</a:t>
            </a:r>
            <a:r>
              <a:rPr lang="ru-RU" sz="2000" b="1" dirty="0"/>
              <a:t>ФГОС СПО по ТОП-50</a:t>
            </a:r>
            <a:r>
              <a:rPr lang="ru-RU" b="1" dirty="0"/>
              <a:t>)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37683" y="4015133"/>
            <a:ext cx="10877105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/>
              <a:t>1</a:t>
            </a:r>
            <a:r>
              <a:rPr lang="ru-RU" sz="2000" b="1" dirty="0"/>
              <a:t>. Что такое ФГОС СПО по ТОП-50?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37683" y="4522198"/>
            <a:ext cx="1087710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/>
              <a:t>4</a:t>
            </a:r>
            <a:r>
              <a:rPr lang="ru-RU" sz="2000" b="1" dirty="0"/>
              <a:t>. В чем принципиальные отличия ФГОС по ТОП-50 от действующих ФГОС? 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7" y="5439972"/>
            <a:ext cx="12192000" cy="14180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8140" y="442663"/>
            <a:ext cx="11945307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/>
              <a:t>Приказ Минтруда России №831 от 2 ноября 2015 г. </a:t>
            </a:r>
            <a:endParaRPr lang="ru-RU" sz="2000" b="1" dirty="0" smtClean="0"/>
          </a:p>
          <a:p>
            <a:r>
              <a:rPr lang="ru-RU" sz="2000" b="1" dirty="0" smtClean="0"/>
              <a:t>Об </a:t>
            </a:r>
            <a:r>
              <a:rPr lang="ru-RU" sz="2000" b="1" dirty="0"/>
              <a:t>утверждении списка 50 наиболее востребованных на рынке труда, новых и перспективных профессий, требующих среднего профессионального образования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2299" y="1568487"/>
            <a:ext cx="11601148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/>
              <a:t>Письмо Минобрнауки </a:t>
            </a:r>
            <a:r>
              <a:rPr lang="ru-RU" b="1" dirty="0"/>
              <a:t>России от 20.02.2017 N 06-156 "О методических рекомендациях" (вместе с "Методическими рекомендациями по реализации федеральных государственных образовательных стандартов среднего профессионального образования по 50 наиболее востребованным и перспективным профессиям и специальностям")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2298" y="5059963"/>
            <a:ext cx="11519627" cy="14773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Письмо Минобрнауки </a:t>
            </a:r>
            <a:r>
              <a:rPr lang="ru-RU" b="1" dirty="0"/>
              <a:t>России от 27.02.2018 N 06-341 "О методических рекомендациях" (вместе с "Методическими рекомендациями по обеспечению финансовых и кадровых условий реализации образовательных программ среднего профессионального образования в соответствии с новой моделью федерального государственного образовательного стандарта по 50 наиболее востребованным и перспективным профессиям и </a:t>
            </a:r>
            <a:r>
              <a:rPr lang="ru-RU" b="1" dirty="0" smtClean="0"/>
              <a:t>специальностям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4390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</a:t>
            </a:r>
            <a:r>
              <a:rPr lang="ru-RU" sz="1600" b="1" dirty="0">
                <a:solidFill>
                  <a:srgbClr val="002060"/>
                </a:solidFill>
              </a:rPr>
              <a:t>Сравнительный анализ ФГОС </a:t>
            </a:r>
            <a:r>
              <a:rPr lang="ru-RU" sz="1600" b="1" dirty="0" smtClean="0">
                <a:solidFill>
                  <a:srgbClr val="002060"/>
                </a:solidFill>
              </a:rPr>
              <a:t>СПО 3+ </a:t>
            </a:r>
            <a:r>
              <a:rPr lang="ru-RU" sz="1600" b="1" dirty="0">
                <a:solidFill>
                  <a:srgbClr val="002060"/>
                </a:solidFill>
              </a:rPr>
              <a:t>и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5481" t="14612" r="15479" b="9108"/>
          <a:stretch/>
        </p:blipFill>
        <p:spPr bwMode="auto">
          <a:xfrm>
            <a:off x="278108" y="364479"/>
            <a:ext cx="11580515" cy="6322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857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Сравнительный </a:t>
            </a:r>
            <a:r>
              <a:rPr lang="ru-RU" sz="1600" b="1" dirty="0">
                <a:solidFill>
                  <a:srgbClr val="002060"/>
                </a:solidFill>
              </a:rPr>
              <a:t>анализ ФГОС </a:t>
            </a:r>
            <a:r>
              <a:rPr lang="ru-RU" sz="1600" b="1" dirty="0" smtClean="0">
                <a:solidFill>
                  <a:srgbClr val="002060"/>
                </a:solidFill>
              </a:rPr>
              <a:t>СПО 3+ </a:t>
            </a:r>
            <a:r>
              <a:rPr lang="ru-RU" sz="1600" b="1" dirty="0">
                <a:solidFill>
                  <a:srgbClr val="002060"/>
                </a:solidFill>
              </a:rPr>
              <a:t>и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298396"/>
              </p:ext>
            </p:extLst>
          </p:nvPr>
        </p:nvGraphicFramePr>
        <p:xfrm>
          <a:off x="117365" y="364479"/>
          <a:ext cx="11774163" cy="59948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978385"/>
                <a:gridCol w="3587858"/>
                <a:gridCol w="4207920"/>
              </a:tblGrid>
              <a:tr h="657225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7030A0"/>
                          </a:solidFill>
                        </a:rPr>
                        <a:t>Сравнительный анализ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ФГОС СПО 3+</a:t>
                      </a:r>
                      <a:r>
                        <a:rPr lang="ru-RU" sz="2400" b="1" baseline="0" dirty="0" smtClean="0">
                          <a:solidFill>
                            <a:srgbClr val="7030A0"/>
                          </a:solidFill>
                        </a:rPr>
                        <a:t> и </a:t>
                      </a:r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 ФГОС СПО ТОП-50/актуализированных ФГОС СПО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087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ФГОС СПО 3+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Ключевые критерии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для сравнения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ФГОС СПО ТОП-50/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актуализированные ФГОС СПО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54 часа</a:t>
                      </a:r>
                    </a:p>
                    <a:p>
                      <a:pPr algn="ctr"/>
                      <a:r>
                        <a:rPr lang="ru-RU" b="1" dirty="0" smtClean="0"/>
                        <a:t>(максимальная учебная</a:t>
                      </a:r>
                      <a:r>
                        <a:rPr lang="ru-RU" b="1" baseline="0" dirty="0" smtClean="0"/>
                        <a:t> нагрузка, 36 часов аудиторная нагрузка)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Объем образовательной программы в часах </a:t>
                      </a:r>
                    </a:p>
                    <a:p>
                      <a:pPr algn="ctr"/>
                      <a:r>
                        <a:rPr lang="ru-RU" b="1" dirty="0" smtClean="0"/>
                        <a:t>(недельная</a:t>
                      </a:r>
                      <a:r>
                        <a:rPr lang="ru-RU" b="1" baseline="0" dirty="0" smtClean="0"/>
                        <a:t> учебная нагрузка)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36 часов</a:t>
                      </a:r>
                    </a:p>
                    <a:p>
                      <a:pPr algn="ctr"/>
                      <a:r>
                        <a:rPr lang="ru-RU" b="1" dirty="0" smtClean="0"/>
                        <a:t>(объем работы обучающихся во взаимодействии с преподавателем </a:t>
                      </a:r>
                      <a:r>
                        <a:rPr lang="ru-RU" b="1" baseline="0" dirty="0" smtClean="0"/>
                        <a:t> + самостоятельная работа обучающихся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Понятие максимальной учебной нагрузки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Понятие максимальной аудиторной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нагрузки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Продолжительность каникул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</a:p>
                    <a:p>
                      <a:pPr algn="ctr"/>
                      <a:r>
                        <a:rPr lang="ru-RU" b="1" dirty="0" smtClean="0"/>
                        <a:t>(указаны в п.26 Прядка</a:t>
                      </a:r>
                      <a:r>
                        <a:rPr lang="ru-RU" b="1" baseline="0" dirty="0" smtClean="0"/>
                        <a:t> №464)</a:t>
                      </a:r>
                      <a:endParaRPr lang="ru-RU" b="1" dirty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</a:p>
                    <a:p>
                      <a:pPr algn="ctr"/>
                      <a:r>
                        <a:rPr lang="ru-RU" b="1" dirty="0" smtClean="0"/>
                        <a:t>(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учетом соответствующей примерной ППССЗ)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Учет ПООП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617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25"/>
            <a:ext cx="12008895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</a:rPr>
              <a:t>. Сравнительный </a:t>
            </a:r>
            <a:r>
              <a:rPr lang="ru-RU" sz="1600" b="1" dirty="0">
                <a:solidFill>
                  <a:srgbClr val="002060"/>
                </a:solidFill>
              </a:rPr>
              <a:t>анализ 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3+ и </a:t>
            </a:r>
            <a:r>
              <a:rPr lang="ru-RU" sz="1600" b="1" dirty="0">
                <a:solidFill>
                  <a:srgbClr val="002060"/>
                </a:solidFill>
              </a:rPr>
              <a:t>ФГОС СПО </a:t>
            </a:r>
            <a:r>
              <a:rPr lang="ru-RU" sz="1600" b="1" dirty="0" smtClean="0">
                <a:solidFill>
                  <a:srgbClr val="002060"/>
                </a:solidFill>
              </a:rPr>
              <a:t>ТОП-50/актуализированных </a:t>
            </a:r>
            <a:r>
              <a:rPr lang="ru-RU" sz="1600" b="1" dirty="0">
                <a:solidFill>
                  <a:srgbClr val="002060"/>
                </a:solidFill>
              </a:rPr>
              <a:t>ФГОС СПО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15186"/>
              </p:ext>
            </p:extLst>
          </p:nvPr>
        </p:nvGraphicFramePr>
        <p:xfrm>
          <a:off x="234732" y="364479"/>
          <a:ext cx="11774163" cy="62082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035535"/>
                <a:gridCol w="3257550"/>
                <a:gridCol w="4481078"/>
              </a:tblGrid>
              <a:tr h="1087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ФГОС СПО 3+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Ключевые критерии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для сравнения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ФГОС СПО ТОП-50/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актуализированные ФГОС СПО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Да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(обязана ежегодно обновлять ППССЗ)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Обновление ОПОП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Нет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(указаны в п.18 Прядка</a:t>
                      </a:r>
                      <a:r>
                        <a:rPr lang="ru-RU" b="1" baseline="0" dirty="0" smtClean="0"/>
                        <a:t> №464)</a:t>
                      </a:r>
                      <a:endParaRPr lang="ru-RU" b="1" dirty="0" smtClean="0"/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(объем 18 часов в неделю)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Понятие внеаудиторная учебная работа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Нет</a:t>
                      </a:r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(объем 18 часов в неделю)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Понятие самостоятельная работа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(объем от 0-20% ППКРС(30% ППССЗ) от 36 часов  </a:t>
                      </a:r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(4 часа на одного обучающегося на каждый учебный год)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Консультации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/>
                        <a:t>(как вид учебных занятий)</a:t>
                      </a:r>
                    </a:p>
                  </a:txBody>
                  <a:tcPr/>
                </a:tc>
              </a:tr>
              <a:tr h="53078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Использование в образовательном процессе активных и интерактивных форм проведения занятий (компьютерных симуляций, деловых и ролевых игр, разбора конкретных ситуаций, психологических и иных тренингов, групповых дискуссий)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Формы/виды учебных занятий 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Работа обучающихся во взаимодействии с преподавателем по видам учебных занятий (урок, практическое занятие, лабораторное занятие, консультация, лекция, семинар), практики (в профессиональном цикле) и самостоятельной работы обучающихся.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41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5532</TotalTime>
  <Words>2689</Words>
  <Application>Microsoft Office PowerPoint</Application>
  <PresentationFormat>Произвольный</PresentationFormat>
  <Paragraphs>393</Paragraphs>
  <Slides>22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Взаимодействие ПОО с работодателями</vt:lpstr>
      <vt:lpstr>ДЕМОНСТРАЦИОННЫЙ ЭКЗАМЕН</vt:lpstr>
      <vt:lpstr>ДЕМОНСТРАЦИОННЫЙ ЭКЗАМЕН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Владимировна Суханова</dc:creator>
  <cp:lastModifiedBy>Михаил</cp:lastModifiedBy>
  <cp:revision>269</cp:revision>
  <dcterms:created xsi:type="dcterms:W3CDTF">2017-01-30T13:00:35Z</dcterms:created>
  <dcterms:modified xsi:type="dcterms:W3CDTF">2018-10-30T04:43:59Z</dcterms:modified>
  <cp:contentStatus/>
</cp:coreProperties>
</file>